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66"/>
  </p:notesMasterIdLst>
  <p:sldIdLst>
    <p:sldId id="256" r:id="rId5"/>
    <p:sldId id="257" r:id="rId6"/>
    <p:sldId id="258" r:id="rId7"/>
    <p:sldId id="259" r:id="rId8"/>
    <p:sldId id="260" r:id="rId9"/>
    <p:sldId id="261" r:id="rId10"/>
    <p:sldId id="263" r:id="rId11"/>
    <p:sldId id="346" r:id="rId12"/>
    <p:sldId id="349" r:id="rId13"/>
    <p:sldId id="350" r:id="rId14"/>
    <p:sldId id="351" r:id="rId15"/>
    <p:sldId id="352" r:id="rId16"/>
    <p:sldId id="353" r:id="rId17"/>
    <p:sldId id="354" r:id="rId18"/>
    <p:sldId id="341" r:id="rId19"/>
    <p:sldId id="347" r:id="rId20"/>
    <p:sldId id="357" r:id="rId21"/>
    <p:sldId id="356" r:id="rId22"/>
    <p:sldId id="355" r:id="rId23"/>
    <p:sldId id="358" r:id="rId24"/>
    <p:sldId id="359" r:id="rId25"/>
    <p:sldId id="342" r:id="rId26"/>
    <p:sldId id="380" r:id="rId27"/>
    <p:sldId id="373" r:id="rId28"/>
    <p:sldId id="360" r:id="rId29"/>
    <p:sldId id="343" r:id="rId30"/>
    <p:sldId id="305" r:id="rId31"/>
    <p:sldId id="340" r:id="rId32"/>
    <p:sldId id="309" r:id="rId33"/>
    <p:sldId id="310" r:id="rId34"/>
    <p:sldId id="270" r:id="rId35"/>
    <p:sldId id="312" r:id="rId36"/>
    <p:sldId id="314" r:id="rId37"/>
    <p:sldId id="344" r:id="rId38"/>
    <p:sldId id="345" r:id="rId39"/>
    <p:sldId id="361" r:id="rId40"/>
    <p:sldId id="364" r:id="rId41"/>
    <p:sldId id="362" r:id="rId42"/>
    <p:sldId id="363" r:id="rId43"/>
    <p:sldId id="320" r:id="rId44"/>
    <p:sldId id="365" r:id="rId45"/>
    <p:sldId id="366" r:id="rId46"/>
    <p:sldId id="367" r:id="rId47"/>
    <p:sldId id="368" r:id="rId48"/>
    <p:sldId id="369" r:id="rId49"/>
    <p:sldId id="370" r:id="rId50"/>
    <p:sldId id="381" r:id="rId51"/>
    <p:sldId id="372" r:id="rId52"/>
    <p:sldId id="374" r:id="rId53"/>
    <p:sldId id="375" r:id="rId54"/>
    <p:sldId id="376" r:id="rId55"/>
    <p:sldId id="377" r:id="rId56"/>
    <p:sldId id="382" r:id="rId57"/>
    <p:sldId id="383" r:id="rId58"/>
    <p:sldId id="378" r:id="rId59"/>
    <p:sldId id="379" r:id="rId60"/>
    <p:sldId id="334" r:id="rId61"/>
    <p:sldId id="384" r:id="rId62"/>
    <p:sldId id="385" r:id="rId63"/>
    <p:sldId id="386" r:id="rId64"/>
    <p:sldId id="262" r:id="rId65"/>
  </p:sldIdLst>
  <p:sldSz cx="9144000" cy="5143500" type="screen16x9"/>
  <p:notesSz cx="6858000" cy="9144000"/>
  <p:embeddedFontLst>
    <p:embeddedFont>
      <p:font typeface="Jost" panose="020B0604020202020204" charset="0"/>
      <p:regular r:id="rId67"/>
      <p:bold r:id="rId68"/>
      <p:italic r:id="rId69"/>
      <p:boldItalic r:id="rId70"/>
    </p:embeddedFont>
    <p:embeddedFont>
      <p:font typeface="Jost SemiBold" panose="020B0604020202020204" charset="0"/>
      <p:regular r:id="rId71"/>
      <p:bold r:id="rId72"/>
      <p:italic r:id="rId73"/>
      <p:boldItalic r:id="rId74"/>
    </p:embeddedFont>
    <p:embeddedFont>
      <p:font typeface="Montserrat" panose="00000500000000000000" pitchFamily="2" charset="0"/>
      <p:regular r:id="rId75"/>
      <p:bold r:id="rId76"/>
      <p:italic r:id="rId77"/>
      <p:boldItalic r:id="rId78"/>
    </p:embeddedFont>
    <p:embeddedFont>
      <p:font typeface="Plus Jakarta Sans" panose="020B060402020202020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522498-0E8A-4904-AC63-B8FF9165C6AC}">
  <a:tblStyle styleId="{C0522498-0E8A-4904-AC63-B8FF9165C6A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19" autoAdjust="0"/>
    <p:restoredTop sz="94660"/>
  </p:normalViewPr>
  <p:slideViewPr>
    <p:cSldViewPr snapToGrid="0">
      <p:cViewPr varScale="1">
        <p:scale>
          <a:sx n="135" d="100"/>
          <a:sy n="135" d="100"/>
        </p:scale>
        <p:origin x="276" y="1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2.fntdata"/><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0.fntdata"/><Relationship Id="rId7" Type="http://schemas.openxmlformats.org/officeDocument/2006/relationships/slide" Target="slides/slide3.xml"/><Relationship Id="rId71" Type="http://schemas.openxmlformats.org/officeDocument/2006/relationships/font" Target="fonts/font5.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821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223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9007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665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086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8857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3697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827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0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107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9010c487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299010c487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562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750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376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4812CB42-CF92-E744-A15A-A4D699F659A8}"/>
            </a:ext>
          </a:extLst>
        </p:cNvPr>
        <p:cNvGrpSpPr/>
        <p:nvPr/>
      </p:nvGrpSpPr>
      <p:grpSpPr>
        <a:xfrm>
          <a:off x="0" y="0"/>
          <a:ext cx="0" cy="0"/>
          <a:chOff x="0" y="0"/>
          <a:chExt cx="0" cy="0"/>
        </a:xfrm>
      </p:grpSpPr>
      <p:sp>
        <p:nvSpPr>
          <p:cNvPr id="370" name="Google Shape;370;g1299010c487_3_35:notes">
            <a:extLst>
              <a:ext uri="{FF2B5EF4-FFF2-40B4-BE49-F238E27FC236}">
                <a16:creationId xmlns:a16="http://schemas.microsoft.com/office/drawing/2014/main" id="{2C9F9742-7B66-8F31-527F-34DCB6FDC0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a:extLst>
              <a:ext uri="{FF2B5EF4-FFF2-40B4-BE49-F238E27FC236}">
                <a16:creationId xmlns:a16="http://schemas.microsoft.com/office/drawing/2014/main" id="{7D3BF788-3CFD-2C01-CBC7-128D8CFAF9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120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09E32DB8-6D88-DF9F-90CF-9BD698D43211}"/>
            </a:ext>
          </a:extLst>
        </p:cNvPr>
        <p:cNvGrpSpPr/>
        <p:nvPr/>
      </p:nvGrpSpPr>
      <p:grpSpPr>
        <a:xfrm>
          <a:off x="0" y="0"/>
          <a:ext cx="0" cy="0"/>
          <a:chOff x="0" y="0"/>
          <a:chExt cx="0" cy="0"/>
        </a:xfrm>
      </p:grpSpPr>
      <p:sp>
        <p:nvSpPr>
          <p:cNvPr id="370" name="Google Shape;370;g1299010c487_3_35:notes">
            <a:extLst>
              <a:ext uri="{FF2B5EF4-FFF2-40B4-BE49-F238E27FC236}">
                <a16:creationId xmlns:a16="http://schemas.microsoft.com/office/drawing/2014/main" id="{45A9A873-F845-C763-2DBC-F01FADBFCA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a:extLst>
              <a:ext uri="{FF2B5EF4-FFF2-40B4-BE49-F238E27FC236}">
                <a16:creationId xmlns:a16="http://schemas.microsoft.com/office/drawing/2014/main" id="{29EFECB9-8E6F-548E-3AE2-FD1341D157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5570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1537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592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299010c487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299010c487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328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5175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99010c487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99010c487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502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271ee28a7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271ee28a7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99010c487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99010c487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762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99010c487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99010c487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99010c487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99010c487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0732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299010c487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299010c487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0635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090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309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10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947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8924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4088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299010c487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299010c487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299010c487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299010c487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4698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99010c487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99010c487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7944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99010c487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99010c487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0940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99010c487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99010c487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3012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99010c487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99010c487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053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99010c487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99010c487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3537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99010c487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99010c487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2974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a:extLst>
            <a:ext uri="{FF2B5EF4-FFF2-40B4-BE49-F238E27FC236}">
              <a16:creationId xmlns:a16="http://schemas.microsoft.com/office/drawing/2014/main" id="{D1492135-DF45-32AE-B533-580471A058FE}"/>
            </a:ext>
          </a:extLst>
        </p:cNvPr>
        <p:cNvGrpSpPr/>
        <p:nvPr/>
      </p:nvGrpSpPr>
      <p:grpSpPr>
        <a:xfrm>
          <a:off x="0" y="0"/>
          <a:ext cx="0" cy="0"/>
          <a:chOff x="0" y="0"/>
          <a:chExt cx="0" cy="0"/>
        </a:xfrm>
      </p:grpSpPr>
      <p:sp>
        <p:nvSpPr>
          <p:cNvPr id="530" name="Google Shape;530;g1299010c487_3_70:notes">
            <a:extLst>
              <a:ext uri="{FF2B5EF4-FFF2-40B4-BE49-F238E27FC236}">
                <a16:creationId xmlns:a16="http://schemas.microsoft.com/office/drawing/2014/main" id="{D0541507-7589-210A-DAC6-527E276E11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99010c487_3_70:notes">
            <a:extLst>
              <a:ext uri="{FF2B5EF4-FFF2-40B4-BE49-F238E27FC236}">
                <a16:creationId xmlns:a16="http://schemas.microsoft.com/office/drawing/2014/main" id="{6942BA95-0A58-B4BE-14A1-1EE5BC4FBE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54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99010c487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99010c487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54964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99010c487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99010c487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559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71ee28a71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271ee28a71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99010c487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99010c487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5155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99010c487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99010c487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42388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99010c487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99010c487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509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a:extLst>
            <a:ext uri="{FF2B5EF4-FFF2-40B4-BE49-F238E27FC236}">
              <a16:creationId xmlns:a16="http://schemas.microsoft.com/office/drawing/2014/main" id="{9180F7ED-0103-2C41-803C-A69640C44657}"/>
            </a:ext>
          </a:extLst>
        </p:cNvPr>
        <p:cNvGrpSpPr/>
        <p:nvPr/>
      </p:nvGrpSpPr>
      <p:grpSpPr>
        <a:xfrm>
          <a:off x="0" y="0"/>
          <a:ext cx="0" cy="0"/>
          <a:chOff x="0" y="0"/>
          <a:chExt cx="0" cy="0"/>
        </a:xfrm>
      </p:grpSpPr>
      <p:sp>
        <p:nvSpPr>
          <p:cNvPr id="530" name="Google Shape;530;g1299010c487_3_70:notes">
            <a:extLst>
              <a:ext uri="{FF2B5EF4-FFF2-40B4-BE49-F238E27FC236}">
                <a16:creationId xmlns:a16="http://schemas.microsoft.com/office/drawing/2014/main" id="{D8CC073F-732A-797B-6B13-7074333D73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99010c487_3_70:notes">
            <a:extLst>
              <a:ext uri="{FF2B5EF4-FFF2-40B4-BE49-F238E27FC236}">
                <a16:creationId xmlns:a16="http://schemas.microsoft.com/office/drawing/2014/main" id="{2155E5CD-FA03-7ED1-A606-D33B8EEAAA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656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a:extLst>
            <a:ext uri="{FF2B5EF4-FFF2-40B4-BE49-F238E27FC236}">
              <a16:creationId xmlns:a16="http://schemas.microsoft.com/office/drawing/2014/main" id="{FEB28DF1-1AC0-1A60-C545-806F15AA7002}"/>
            </a:ext>
          </a:extLst>
        </p:cNvPr>
        <p:cNvGrpSpPr/>
        <p:nvPr/>
      </p:nvGrpSpPr>
      <p:grpSpPr>
        <a:xfrm>
          <a:off x="0" y="0"/>
          <a:ext cx="0" cy="0"/>
          <a:chOff x="0" y="0"/>
          <a:chExt cx="0" cy="0"/>
        </a:xfrm>
      </p:grpSpPr>
      <p:sp>
        <p:nvSpPr>
          <p:cNvPr id="530" name="Google Shape;530;g1299010c487_3_70:notes">
            <a:extLst>
              <a:ext uri="{FF2B5EF4-FFF2-40B4-BE49-F238E27FC236}">
                <a16:creationId xmlns:a16="http://schemas.microsoft.com/office/drawing/2014/main" id="{9D491A7A-2E1D-1159-0DE0-BCF6DDA280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99010c487_3_70:notes">
            <a:extLst>
              <a:ext uri="{FF2B5EF4-FFF2-40B4-BE49-F238E27FC236}">
                <a16:creationId xmlns:a16="http://schemas.microsoft.com/office/drawing/2014/main" id="{9AA21B7C-FE75-66AE-52C4-BB73907AE2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2889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99010c487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99010c487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410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99010c487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299010c487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0172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299010c487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299010c487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6853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61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324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299010c487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299010c487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9102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299010c487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299010c487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350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99010c487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99010c48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3429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7800" y="-37350"/>
            <a:ext cx="9219600" cy="5218200"/>
            <a:chOff x="-37800" y="-37350"/>
            <a:chExt cx="9219600" cy="5218200"/>
          </a:xfrm>
        </p:grpSpPr>
        <p:pic>
          <p:nvPicPr>
            <p:cNvPr id="10" name="Google Shape;10;p2"/>
            <p:cNvPicPr preferRelativeResize="0"/>
            <p:nvPr/>
          </p:nvPicPr>
          <p:blipFill>
            <a:blip r:embed="rId2">
              <a:alphaModFix amt="33000"/>
            </a:blip>
            <a:stretch>
              <a:fillRect/>
            </a:stretch>
          </p:blipFill>
          <p:spPr>
            <a:xfrm>
              <a:off x="0" y="2381"/>
              <a:ext cx="9144000" cy="5138738"/>
            </a:xfrm>
            <a:prstGeom prst="rect">
              <a:avLst/>
            </a:prstGeom>
            <a:noFill/>
            <a:ln>
              <a:noFill/>
            </a:ln>
          </p:spPr>
        </p:pic>
        <p:sp>
          <p:nvSpPr>
            <p:cNvPr id="11" name="Google Shape;11;p2"/>
            <p:cNvSpPr/>
            <p:nvPr/>
          </p:nvSpPr>
          <p:spPr>
            <a:xfrm flipH="1">
              <a:off x="-37800" y="-37350"/>
              <a:ext cx="9219600" cy="5218200"/>
            </a:xfrm>
            <a:prstGeom prst="rect">
              <a:avLst/>
            </a:prstGeom>
            <a:gradFill>
              <a:gsLst>
                <a:gs pos="0">
                  <a:srgbClr val="187498">
                    <a:alpha val="6666"/>
                  </a:srgbClr>
                </a:gs>
                <a:gs pos="50000">
                  <a:srgbClr val="187498">
                    <a:alpha val="6666"/>
                  </a:srgbClr>
                </a:gs>
                <a:gs pos="100000">
                  <a:srgbClr val="F9D923">
                    <a:alpha val="745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txBox="1">
            <a:spLocks noGrp="1"/>
          </p:cNvSpPr>
          <p:nvPr>
            <p:ph type="ctrTitle"/>
          </p:nvPr>
        </p:nvSpPr>
        <p:spPr>
          <a:xfrm>
            <a:off x="714175" y="969450"/>
            <a:ext cx="5351100" cy="2291700"/>
          </a:xfrm>
          <a:prstGeom prst="rect">
            <a:avLst/>
          </a:prstGeom>
        </p:spPr>
        <p:txBody>
          <a:bodyPr spcFirstLastPara="1" wrap="square" lIns="0" tIns="0" rIns="0" bIns="0" anchor="t"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rot="-59659">
            <a:off x="713873" y="3647833"/>
            <a:ext cx="5238189" cy="526872"/>
          </a:xfrm>
          <a:prstGeom prst="rect">
            <a:avLst/>
          </a:prstGeom>
          <a:solidFill>
            <a:schemeClr val="accent1"/>
          </a:solidFill>
        </p:spPr>
        <p:txBody>
          <a:bodyPr spcFirstLastPara="1" wrap="square" lIns="0" tIns="0" rIns="0" bIns="0" anchor="ctr" anchorCtr="0">
            <a:noAutofit/>
          </a:bodyPr>
          <a:lstStyle>
            <a:lvl1pPr lvl="0" algn="ctr">
              <a:lnSpc>
                <a:spcPct val="100000"/>
              </a:lnSpc>
              <a:spcBef>
                <a:spcPts val="0"/>
              </a:spcBef>
              <a:spcAft>
                <a:spcPts val="0"/>
              </a:spcAft>
              <a:buSzPts val="2800"/>
              <a:buNone/>
              <a:defRPr sz="19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p:nvPr/>
        </p:nvSpPr>
        <p:spPr>
          <a:xfrm>
            <a:off x="6805075" y="-1531425"/>
            <a:ext cx="3603600" cy="3603600"/>
          </a:xfrm>
          <a:prstGeom prst="ellipse">
            <a:avLst/>
          </a:pr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20800" y="1607225"/>
            <a:ext cx="6368100" cy="6368100"/>
          </a:xfrm>
          <a:prstGeom prst="ellipse">
            <a:avLst/>
          </a:prstGeom>
          <a:gradFill>
            <a:gsLst>
              <a:gs pos="0">
                <a:srgbClr val="187498">
                  <a:alpha val="47450"/>
                </a:srgbClr>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172"/>
        <p:cNvGrpSpPr/>
        <p:nvPr/>
      </p:nvGrpSpPr>
      <p:grpSpPr>
        <a:xfrm>
          <a:off x="0" y="0"/>
          <a:ext cx="0" cy="0"/>
          <a:chOff x="0" y="0"/>
          <a:chExt cx="0" cy="0"/>
        </a:xfrm>
      </p:grpSpPr>
      <p:grpSp>
        <p:nvGrpSpPr>
          <p:cNvPr id="173" name="Google Shape;173;p20"/>
          <p:cNvGrpSpPr/>
          <p:nvPr/>
        </p:nvGrpSpPr>
        <p:grpSpPr>
          <a:xfrm>
            <a:off x="-37800" y="-37350"/>
            <a:ext cx="9219600" cy="5218200"/>
            <a:chOff x="-37800" y="-37350"/>
            <a:chExt cx="9219600" cy="5218200"/>
          </a:xfrm>
        </p:grpSpPr>
        <p:pic>
          <p:nvPicPr>
            <p:cNvPr id="174" name="Google Shape;174;p20"/>
            <p:cNvPicPr preferRelativeResize="0"/>
            <p:nvPr/>
          </p:nvPicPr>
          <p:blipFill>
            <a:blip r:embed="rId2">
              <a:alphaModFix amt="33000"/>
            </a:blip>
            <a:stretch>
              <a:fillRect/>
            </a:stretch>
          </p:blipFill>
          <p:spPr>
            <a:xfrm>
              <a:off x="0" y="2381"/>
              <a:ext cx="9144000" cy="5138738"/>
            </a:xfrm>
            <a:prstGeom prst="rect">
              <a:avLst/>
            </a:prstGeom>
            <a:noFill/>
            <a:ln>
              <a:noFill/>
            </a:ln>
          </p:spPr>
        </p:pic>
        <p:sp>
          <p:nvSpPr>
            <p:cNvPr id="175" name="Google Shape;175;p20"/>
            <p:cNvSpPr/>
            <p:nvPr/>
          </p:nvSpPr>
          <p:spPr>
            <a:xfrm flipH="1">
              <a:off x="-37800" y="-37350"/>
              <a:ext cx="9219600" cy="5218200"/>
            </a:xfrm>
            <a:prstGeom prst="rect">
              <a:avLst/>
            </a:prstGeom>
            <a:gradFill>
              <a:gsLst>
                <a:gs pos="0">
                  <a:srgbClr val="187498">
                    <a:alpha val="6666"/>
                  </a:srgbClr>
                </a:gs>
                <a:gs pos="50000">
                  <a:srgbClr val="187498">
                    <a:alpha val="6666"/>
                  </a:srgbClr>
                </a:gs>
                <a:gs pos="100000">
                  <a:srgbClr val="F9D923">
                    <a:alpha val="745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20"/>
          <p:cNvSpPr txBox="1">
            <a:spLocks noGrp="1"/>
          </p:cNvSpPr>
          <p:nvPr>
            <p:ph type="title"/>
          </p:nvPr>
        </p:nvSpPr>
        <p:spPr>
          <a:xfrm>
            <a:off x="730825" y="535650"/>
            <a:ext cx="7682400" cy="4671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7" name="Google Shape;177;p20"/>
          <p:cNvSpPr txBox="1">
            <a:spLocks noGrp="1"/>
          </p:cNvSpPr>
          <p:nvPr>
            <p:ph type="body" idx="1"/>
          </p:nvPr>
        </p:nvSpPr>
        <p:spPr>
          <a:xfrm>
            <a:off x="1278450" y="1694775"/>
            <a:ext cx="6587100" cy="2220300"/>
          </a:xfrm>
          <a:prstGeom prst="rect">
            <a:avLst/>
          </a:prstGeom>
        </p:spPr>
        <p:txBody>
          <a:bodyPr spcFirstLastPara="1" wrap="square" lIns="0" tIns="0" rIns="0" bIns="0" anchor="t" anchorCtr="0">
            <a:noAutofit/>
          </a:bodyPr>
          <a:lstStyle>
            <a:lvl1pPr marL="457200" lvl="0" indent="-330200" rtl="0">
              <a:lnSpc>
                <a:spcPct val="100000"/>
              </a:lnSpc>
              <a:spcBef>
                <a:spcPts val="0"/>
              </a:spcBef>
              <a:spcAft>
                <a:spcPts val="0"/>
              </a:spcAft>
              <a:buClr>
                <a:schemeClr val="dk1"/>
              </a:buClr>
              <a:buSzPts val="1600"/>
              <a:buFont typeface="Jost SemiBold"/>
              <a:buChar char="●"/>
              <a:defRPr/>
            </a:lvl1pPr>
            <a:lvl2pPr marL="914400" lvl="1" indent="-330200" rtl="0">
              <a:lnSpc>
                <a:spcPct val="100000"/>
              </a:lnSpc>
              <a:spcBef>
                <a:spcPts val="0"/>
              </a:spcBef>
              <a:spcAft>
                <a:spcPts val="0"/>
              </a:spcAft>
              <a:buClr>
                <a:schemeClr val="lt2"/>
              </a:buClr>
              <a:buSzPts val="1600"/>
              <a:buFont typeface="Montserrat"/>
              <a:buChar char="○"/>
              <a:defRPr/>
            </a:lvl2pPr>
            <a:lvl3pPr marL="1371600" lvl="2" indent="-330200" rtl="0">
              <a:spcBef>
                <a:spcPts val="0"/>
              </a:spcBef>
              <a:spcAft>
                <a:spcPts val="0"/>
              </a:spcAft>
              <a:buClr>
                <a:schemeClr val="lt2"/>
              </a:buClr>
              <a:buSzPts val="1600"/>
              <a:buFont typeface="Montserrat"/>
              <a:buChar char="■"/>
              <a:defRPr/>
            </a:lvl3pPr>
            <a:lvl4pPr marL="1828800" lvl="3" indent="-330200" rtl="0">
              <a:spcBef>
                <a:spcPts val="0"/>
              </a:spcBef>
              <a:spcAft>
                <a:spcPts val="0"/>
              </a:spcAft>
              <a:buClr>
                <a:schemeClr val="lt2"/>
              </a:buClr>
              <a:buSzPts val="1600"/>
              <a:buFont typeface="Montserrat"/>
              <a:buChar char="●"/>
              <a:defRPr/>
            </a:lvl4pPr>
            <a:lvl5pPr marL="2286000" lvl="4" indent="-330200" rtl="0">
              <a:spcBef>
                <a:spcPts val="0"/>
              </a:spcBef>
              <a:spcAft>
                <a:spcPts val="0"/>
              </a:spcAft>
              <a:buClr>
                <a:schemeClr val="lt2"/>
              </a:buClr>
              <a:buSzPts val="1600"/>
              <a:buFont typeface="Montserrat"/>
              <a:buChar char="○"/>
              <a:defRPr/>
            </a:lvl5pPr>
            <a:lvl6pPr marL="2743200" lvl="5" indent="-330200" rtl="0">
              <a:spcBef>
                <a:spcPts val="0"/>
              </a:spcBef>
              <a:spcAft>
                <a:spcPts val="0"/>
              </a:spcAft>
              <a:buClr>
                <a:schemeClr val="lt2"/>
              </a:buClr>
              <a:buSzPts val="1600"/>
              <a:buFont typeface="Montserrat"/>
              <a:buChar char="■"/>
              <a:defRPr/>
            </a:lvl6pPr>
            <a:lvl7pPr marL="3200400" lvl="6" indent="-330200" rtl="0">
              <a:spcBef>
                <a:spcPts val="0"/>
              </a:spcBef>
              <a:spcAft>
                <a:spcPts val="0"/>
              </a:spcAft>
              <a:buClr>
                <a:schemeClr val="lt2"/>
              </a:buClr>
              <a:buSzPts val="1600"/>
              <a:buFont typeface="Montserrat"/>
              <a:buChar char="●"/>
              <a:defRPr/>
            </a:lvl7pPr>
            <a:lvl8pPr marL="3657600" lvl="7" indent="-330200" rtl="0">
              <a:spcBef>
                <a:spcPts val="0"/>
              </a:spcBef>
              <a:spcAft>
                <a:spcPts val="0"/>
              </a:spcAft>
              <a:buClr>
                <a:schemeClr val="lt2"/>
              </a:buClr>
              <a:buSzPts val="1600"/>
              <a:buFont typeface="Montserrat"/>
              <a:buChar char="○"/>
              <a:defRPr/>
            </a:lvl8pPr>
            <a:lvl9pPr marL="4114800" lvl="8" indent="-330200" rtl="0">
              <a:spcBef>
                <a:spcPts val="0"/>
              </a:spcBef>
              <a:spcAft>
                <a:spcPts val="0"/>
              </a:spcAft>
              <a:buClr>
                <a:schemeClr val="lt2"/>
              </a:buClr>
              <a:buSzPts val="1600"/>
              <a:buFont typeface="Montserrat"/>
              <a:buChar char="■"/>
              <a:defRPr/>
            </a:lvl9pPr>
          </a:lstStyle>
          <a:p>
            <a:endParaRPr/>
          </a:p>
        </p:txBody>
      </p:sp>
      <p:sp>
        <p:nvSpPr>
          <p:cNvPr id="178" name="Google Shape;178;p20"/>
          <p:cNvSpPr/>
          <p:nvPr/>
        </p:nvSpPr>
        <p:spPr>
          <a:xfrm>
            <a:off x="7088775" y="-1619375"/>
            <a:ext cx="3603600" cy="3603600"/>
          </a:xfrm>
          <a:prstGeom prst="ellipse">
            <a:avLst/>
          </a:pr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2819400" y="1984225"/>
            <a:ext cx="6368100" cy="6368100"/>
          </a:xfrm>
          <a:prstGeom prst="ellipse">
            <a:avLst/>
          </a:prstGeom>
          <a:gradFill>
            <a:gsLst>
              <a:gs pos="0">
                <a:srgbClr val="187498">
                  <a:alpha val="47450"/>
                </a:srgbClr>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5_1">
    <p:spTree>
      <p:nvGrpSpPr>
        <p:cNvPr id="1" name="Shape 180"/>
        <p:cNvGrpSpPr/>
        <p:nvPr/>
      </p:nvGrpSpPr>
      <p:grpSpPr>
        <a:xfrm>
          <a:off x="0" y="0"/>
          <a:ext cx="0" cy="0"/>
          <a:chOff x="0" y="0"/>
          <a:chExt cx="0" cy="0"/>
        </a:xfrm>
      </p:grpSpPr>
      <p:grpSp>
        <p:nvGrpSpPr>
          <p:cNvPr id="181" name="Google Shape;181;p21"/>
          <p:cNvGrpSpPr/>
          <p:nvPr/>
        </p:nvGrpSpPr>
        <p:grpSpPr>
          <a:xfrm>
            <a:off x="-37800" y="-37350"/>
            <a:ext cx="9219600" cy="5218200"/>
            <a:chOff x="-37800" y="-37350"/>
            <a:chExt cx="9219600" cy="5218200"/>
          </a:xfrm>
        </p:grpSpPr>
        <p:pic>
          <p:nvPicPr>
            <p:cNvPr id="182" name="Google Shape;182;p21"/>
            <p:cNvPicPr preferRelativeResize="0"/>
            <p:nvPr/>
          </p:nvPicPr>
          <p:blipFill>
            <a:blip r:embed="rId2">
              <a:alphaModFix amt="33000"/>
            </a:blip>
            <a:stretch>
              <a:fillRect/>
            </a:stretch>
          </p:blipFill>
          <p:spPr>
            <a:xfrm>
              <a:off x="0" y="2381"/>
              <a:ext cx="9144000" cy="5138738"/>
            </a:xfrm>
            <a:prstGeom prst="rect">
              <a:avLst/>
            </a:prstGeom>
            <a:noFill/>
            <a:ln>
              <a:noFill/>
            </a:ln>
          </p:spPr>
        </p:pic>
        <p:sp>
          <p:nvSpPr>
            <p:cNvPr id="183" name="Google Shape;183;p21"/>
            <p:cNvSpPr/>
            <p:nvPr/>
          </p:nvSpPr>
          <p:spPr>
            <a:xfrm flipH="1">
              <a:off x="-37800" y="-37350"/>
              <a:ext cx="9219600" cy="5218200"/>
            </a:xfrm>
            <a:prstGeom prst="rect">
              <a:avLst/>
            </a:prstGeom>
            <a:gradFill>
              <a:gsLst>
                <a:gs pos="0">
                  <a:srgbClr val="187498">
                    <a:alpha val="6666"/>
                  </a:srgbClr>
                </a:gs>
                <a:gs pos="50000">
                  <a:srgbClr val="187498">
                    <a:alpha val="6666"/>
                  </a:srgbClr>
                </a:gs>
                <a:gs pos="100000">
                  <a:srgbClr val="F9D923">
                    <a:alpha val="745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21"/>
          <p:cNvSpPr txBox="1">
            <a:spLocks noGrp="1"/>
          </p:cNvSpPr>
          <p:nvPr>
            <p:ph type="subTitle" idx="1"/>
          </p:nvPr>
        </p:nvSpPr>
        <p:spPr>
          <a:xfrm flipH="1">
            <a:off x="714125" y="2028075"/>
            <a:ext cx="7715700" cy="1615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185" name="Google Shape;185;p21"/>
          <p:cNvSpPr txBox="1">
            <a:spLocks noGrp="1"/>
          </p:cNvSpPr>
          <p:nvPr>
            <p:ph type="subTitle" idx="2"/>
          </p:nvPr>
        </p:nvSpPr>
        <p:spPr>
          <a:xfrm flipH="1">
            <a:off x="714074" y="1490725"/>
            <a:ext cx="7715700" cy="3657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atin typeface="Jost SemiBold"/>
                <a:ea typeface="Jost SemiBold"/>
                <a:cs typeface="Jost SemiBold"/>
                <a:sym typeface="Jost SemiBold"/>
              </a:defRPr>
            </a:lvl1pPr>
            <a:lvl2pPr lvl="1" algn="r" rtl="0">
              <a:spcBef>
                <a:spcPts val="0"/>
              </a:spcBef>
              <a:spcAft>
                <a:spcPts val="0"/>
              </a:spcAft>
              <a:buSzPts val="2000"/>
              <a:buNone/>
              <a:defRPr sz="2000" b="1"/>
            </a:lvl2pPr>
            <a:lvl3pPr lvl="2" algn="r" rtl="0">
              <a:spcBef>
                <a:spcPts val="0"/>
              </a:spcBef>
              <a:spcAft>
                <a:spcPts val="0"/>
              </a:spcAft>
              <a:buSzPts val="2000"/>
              <a:buNone/>
              <a:defRPr sz="2000" b="1"/>
            </a:lvl3pPr>
            <a:lvl4pPr lvl="3" algn="r" rtl="0">
              <a:spcBef>
                <a:spcPts val="0"/>
              </a:spcBef>
              <a:spcAft>
                <a:spcPts val="0"/>
              </a:spcAft>
              <a:buSzPts val="2000"/>
              <a:buNone/>
              <a:defRPr sz="2000" b="1"/>
            </a:lvl4pPr>
            <a:lvl5pPr lvl="4" algn="r" rtl="0">
              <a:spcBef>
                <a:spcPts val="0"/>
              </a:spcBef>
              <a:spcAft>
                <a:spcPts val="0"/>
              </a:spcAft>
              <a:buSzPts val="2000"/>
              <a:buNone/>
              <a:defRPr sz="2000" b="1"/>
            </a:lvl5pPr>
            <a:lvl6pPr lvl="5" algn="r" rtl="0">
              <a:spcBef>
                <a:spcPts val="0"/>
              </a:spcBef>
              <a:spcAft>
                <a:spcPts val="0"/>
              </a:spcAft>
              <a:buSzPts val="2000"/>
              <a:buNone/>
              <a:defRPr sz="2000" b="1"/>
            </a:lvl6pPr>
            <a:lvl7pPr lvl="6" algn="r" rtl="0">
              <a:spcBef>
                <a:spcPts val="0"/>
              </a:spcBef>
              <a:spcAft>
                <a:spcPts val="0"/>
              </a:spcAft>
              <a:buSzPts val="2000"/>
              <a:buNone/>
              <a:defRPr sz="2000" b="1"/>
            </a:lvl7pPr>
            <a:lvl8pPr lvl="7" algn="r" rtl="0">
              <a:spcBef>
                <a:spcPts val="0"/>
              </a:spcBef>
              <a:spcAft>
                <a:spcPts val="0"/>
              </a:spcAft>
              <a:buSzPts val="2000"/>
              <a:buNone/>
              <a:defRPr sz="2000" b="1"/>
            </a:lvl8pPr>
            <a:lvl9pPr lvl="8" algn="r" rtl="0">
              <a:spcBef>
                <a:spcPts val="0"/>
              </a:spcBef>
              <a:spcAft>
                <a:spcPts val="0"/>
              </a:spcAft>
              <a:buSzPts val="2000"/>
              <a:buNone/>
              <a:defRPr sz="2000" b="1"/>
            </a:lvl9pPr>
          </a:lstStyle>
          <a:p>
            <a:endParaRPr/>
          </a:p>
        </p:txBody>
      </p:sp>
      <p:sp>
        <p:nvSpPr>
          <p:cNvPr id="186" name="Google Shape;186;p21"/>
          <p:cNvSpPr txBox="1">
            <a:spLocks noGrp="1"/>
          </p:cNvSpPr>
          <p:nvPr>
            <p:ph type="title"/>
          </p:nvPr>
        </p:nvSpPr>
        <p:spPr>
          <a:xfrm>
            <a:off x="730825" y="535650"/>
            <a:ext cx="7682400" cy="4671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7" name="Google Shape;187;p21"/>
          <p:cNvSpPr/>
          <p:nvPr/>
        </p:nvSpPr>
        <p:spPr>
          <a:xfrm rot="10800000" flipH="1">
            <a:off x="-2499550" y="1068750"/>
            <a:ext cx="6368100" cy="6368100"/>
          </a:xfrm>
          <a:prstGeom prst="ellipse">
            <a:avLst/>
          </a:prstGeom>
          <a:gradFill>
            <a:gsLst>
              <a:gs pos="0">
                <a:srgbClr val="187498">
                  <a:alpha val="19215"/>
                </a:srgbClr>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rot="10800000" flipH="1">
            <a:off x="7355550" y="-1575525"/>
            <a:ext cx="3603600" cy="3603600"/>
          </a:xfrm>
          <a:prstGeom prst="ellipse">
            <a:avLst/>
          </a:pr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197"/>
        <p:cNvGrpSpPr/>
        <p:nvPr/>
      </p:nvGrpSpPr>
      <p:grpSpPr>
        <a:xfrm>
          <a:off x="0" y="0"/>
          <a:ext cx="0" cy="0"/>
          <a:chOff x="0" y="0"/>
          <a:chExt cx="0" cy="0"/>
        </a:xfrm>
      </p:grpSpPr>
      <p:grpSp>
        <p:nvGrpSpPr>
          <p:cNvPr id="198" name="Google Shape;198;p23"/>
          <p:cNvGrpSpPr/>
          <p:nvPr/>
        </p:nvGrpSpPr>
        <p:grpSpPr>
          <a:xfrm>
            <a:off x="-37800" y="-37350"/>
            <a:ext cx="9219600" cy="5218200"/>
            <a:chOff x="-37800" y="-37350"/>
            <a:chExt cx="9219600" cy="5218200"/>
          </a:xfrm>
        </p:grpSpPr>
        <p:pic>
          <p:nvPicPr>
            <p:cNvPr id="199" name="Google Shape;199;p23"/>
            <p:cNvPicPr preferRelativeResize="0"/>
            <p:nvPr/>
          </p:nvPicPr>
          <p:blipFill>
            <a:blip r:embed="rId2">
              <a:alphaModFix amt="33000"/>
            </a:blip>
            <a:stretch>
              <a:fillRect/>
            </a:stretch>
          </p:blipFill>
          <p:spPr>
            <a:xfrm>
              <a:off x="0" y="2381"/>
              <a:ext cx="9144000" cy="5138738"/>
            </a:xfrm>
            <a:prstGeom prst="rect">
              <a:avLst/>
            </a:prstGeom>
            <a:noFill/>
            <a:ln>
              <a:noFill/>
            </a:ln>
          </p:spPr>
        </p:pic>
        <p:sp>
          <p:nvSpPr>
            <p:cNvPr id="200" name="Google Shape;200;p23"/>
            <p:cNvSpPr/>
            <p:nvPr/>
          </p:nvSpPr>
          <p:spPr>
            <a:xfrm flipH="1">
              <a:off x="-37800" y="-37350"/>
              <a:ext cx="9219600" cy="5218200"/>
            </a:xfrm>
            <a:prstGeom prst="rect">
              <a:avLst/>
            </a:prstGeom>
            <a:gradFill>
              <a:gsLst>
                <a:gs pos="0">
                  <a:srgbClr val="187498">
                    <a:alpha val="6666"/>
                  </a:srgbClr>
                </a:gs>
                <a:gs pos="50000">
                  <a:srgbClr val="187498">
                    <a:alpha val="6666"/>
                  </a:srgbClr>
                </a:gs>
                <a:gs pos="100000">
                  <a:srgbClr val="F9D923">
                    <a:alpha val="745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3"/>
          <p:cNvSpPr/>
          <p:nvPr/>
        </p:nvSpPr>
        <p:spPr>
          <a:xfrm rot="10800000" flipH="1">
            <a:off x="-2596975" y="1112400"/>
            <a:ext cx="6368100" cy="6368100"/>
          </a:xfrm>
          <a:prstGeom prst="ellipse">
            <a:avLst/>
          </a:prstGeom>
          <a:gradFill>
            <a:gsLst>
              <a:gs pos="0">
                <a:srgbClr val="187498">
                  <a:alpha val="19215"/>
                </a:srgbClr>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rot="10800000" flipH="1">
            <a:off x="7160300" y="-1502850"/>
            <a:ext cx="3603600" cy="3603600"/>
          </a:xfrm>
          <a:prstGeom prst="ellipse">
            <a:avLst/>
          </a:pr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03"/>
        <p:cNvGrpSpPr/>
        <p:nvPr/>
      </p:nvGrpSpPr>
      <p:grpSpPr>
        <a:xfrm>
          <a:off x="0" y="0"/>
          <a:ext cx="0" cy="0"/>
          <a:chOff x="0" y="0"/>
          <a:chExt cx="0" cy="0"/>
        </a:xfrm>
      </p:grpSpPr>
      <p:grpSp>
        <p:nvGrpSpPr>
          <p:cNvPr id="204" name="Google Shape;204;p24"/>
          <p:cNvGrpSpPr/>
          <p:nvPr/>
        </p:nvGrpSpPr>
        <p:grpSpPr>
          <a:xfrm rot="10800000">
            <a:off x="-37800" y="-37350"/>
            <a:ext cx="9219600" cy="5218200"/>
            <a:chOff x="-37800" y="-37350"/>
            <a:chExt cx="9219600" cy="5218200"/>
          </a:xfrm>
        </p:grpSpPr>
        <p:pic>
          <p:nvPicPr>
            <p:cNvPr id="205" name="Google Shape;205;p24"/>
            <p:cNvPicPr preferRelativeResize="0"/>
            <p:nvPr/>
          </p:nvPicPr>
          <p:blipFill>
            <a:blip r:embed="rId2">
              <a:alphaModFix amt="33000"/>
            </a:blip>
            <a:stretch>
              <a:fillRect/>
            </a:stretch>
          </p:blipFill>
          <p:spPr>
            <a:xfrm>
              <a:off x="0" y="2381"/>
              <a:ext cx="9144000" cy="5138738"/>
            </a:xfrm>
            <a:prstGeom prst="rect">
              <a:avLst/>
            </a:prstGeom>
            <a:noFill/>
            <a:ln>
              <a:noFill/>
            </a:ln>
          </p:spPr>
        </p:pic>
        <p:sp>
          <p:nvSpPr>
            <p:cNvPr id="206" name="Google Shape;206;p24"/>
            <p:cNvSpPr/>
            <p:nvPr/>
          </p:nvSpPr>
          <p:spPr>
            <a:xfrm flipH="1">
              <a:off x="-37800" y="-37350"/>
              <a:ext cx="9219600" cy="5218200"/>
            </a:xfrm>
            <a:prstGeom prst="rect">
              <a:avLst/>
            </a:prstGeom>
            <a:gradFill>
              <a:gsLst>
                <a:gs pos="0">
                  <a:srgbClr val="187498">
                    <a:alpha val="6666"/>
                  </a:srgbClr>
                </a:gs>
                <a:gs pos="50000">
                  <a:srgbClr val="187498">
                    <a:alpha val="6666"/>
                  </a:srgbClr>
                </a:gs>
                <a:gs pos="100000">
                  <a:srgbClr val="F9D923">
                    <a:alpha val="745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24"/>
          <p:cNvSpPr/>
          <p:nvPr/>
        </p:nvSpPr>
        <p:spPr>
          <a:xfrm flipH="1">
            <a:off x="4722800" y="-2648400"/>
            <a:ext cx="6368100" cy="6368100"/>
          </a:xfrm>
          <a:prstGeom prst="ellipse">
            <a:avLst/>
          </a:prstGeom>
          <a:gradFill>
            <a:gsLst>
              <a:gs pos="0">
                <a:srgbClr val="187498">
                  <a:alpha val="19215"/>
                </a:srgbClr>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flipH="1">
            <a:off x="-2052675" y="3193250"/>
            <a:ext cx="3603600" cy="3603600"/>
          </a:xfrm>
          <a:prstGeom prst="ellipse">
            <a:avLst/>
          </a:pr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grpSp>
        <p:nvGrpSpPr>
          <p:cNvPr id="17" name="Google Shape;17;p3"/>
          <p:cNvGrpSpPr/>
          <p:nvPr/>
        </p:nvGrpSpPr>
        <p:grpSpPr>
          <a:xfrm>
            <a:off x="-37800" y="-37350"/>
            <a:ext cx="9219600" cy="5218200"/>
            <a:chOff x="-37800" y="-37350"/>
            <a:chExt cx="9219600" cy="5218200"/>
          </a:xfrm>
        </p:grpSpPr>
        <p:pic>
          <p:nvPicPr>
            <p:cNvPr id="18" name="Google Shape;18;p3"/>
            <p:cNvPicPr preferRelativeResize="0"/>
            <p:nvPr/>
          </p:nvPicPr>
          <p:blipFill>
            <a:blip r:embed="rId2">
              <a:alphaModFix amt="33000"/>
            </a:blip>
            <a:stretch>
              <a:fillRect/>
            </a:stretch>
          </p:blipFill>
          <p:spPr>
            <a:xfrm>
              <a:off x="0" y="2381"/>
              <a:ext cx="9144000" cy="5138738"/>
            </a:xfrm>
            <a:prstGeom prst="rect">
              <a:avLst/>
            </a:prstGeom>
            <a:noFill/>
            <a:ln>
              <a:noFill/>
            </a:ln>
          </p:spPr>
        </p:pic>
        <p:sp>
          <p:nvSpPr>
            <p:cNvPr id="19" name="Google Shape;19;p3"/>
            <p:cNvSpPr/>
            <p:nvPr/>
          </p:nvSpPr>
          <p:spPr>
            <a:xfrm flipH="1">
              <a:off x="-37800" y="-37350"/>
              <a:ext cx="9219600" cy="5218200"/>
            </a:xfrm>
            <a:prstGeom prst="rect">
              <a:avLst/>
            </a:prstGeom>
            <a:gradFill>
              <a:gsLst>
                <a:gs pos="0">
                  <a:srgbClr val="187498">
                    <a:alpha val="6666"/>
                  </a:srgbClr>
                </a:gs>
                <a:gs pos="50000">
                  <a:srgbClr val="187498">
                    <a:alpha val="6666"/>
                  </a:srgbClr>
                </a:gs>
                <a:gs pos="100000">
                  <a:srgbClr val="F9D923">
                    <a:alpha val="745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3"/>
          <p:cNvSpPr txBox="1">
            <a:spLocks noGrp="1"/>
          </p:cNvSpPr>
          <p:nvPr>
            <p:ph type="title" hasCustomPrompt="1"/>
          </p:nvPr>
        </p:nvSpPr>
        <p:spPr>
          <a:xfrm rot="-59787">
            <a:off x="3002163" y="1276077"/>
            <a:ext cx="3139675" cy="1095768"/>
          </a:xfrm>
          <a:prstGeom prst="rect">
            <a:avLst/>
          </a:prstGeom>
          <a:solidFill>
            <a:schemeClr val="dk1"/>
          </a:solidFill>
        </p:spPr>
        <p:txBody>
          <a:bodyPr spcFirstLastPara="1" wrap="square" lIns="0" tIns="0" rIns="0" bIns="0" anchor="ctr" anchorCtr="0">
            <a:noAutofit/>
          </a:bodyPr>
          <a:lstStyle>
            <a:lvl1pPr lvl="0" algn="ctr" rtl="0">
              <a:spcBef>
                <a:spcPts val="0"/>
              </a:spcBef>
              <a:spcAft>
                <a:spcPts val="0"/>
              </a:spcAft>
              <a:buSzPts val="2500"/>
              <a:buNone/>
              <a:defRPr sz="9000" b="1">
                <a:solidFill>
                  <a:schemeClr val="accent2"/>
                </a:solidFill>
                <a:latin typeface="Jost"/>
                <a:ea typeface="Jost"/>
                <a:cs typeface="Jost"/>
                <a:sym typeface="Jost"/>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21" name="Google Shape;21;p3"/>
          <p:cNvSpPr txBox="1">
            <a:spLocks noGrp="1"/>
          </p:cNvSpPr>
          <p:nvPr>
            <p:ph type="title" idx="2"/>
          </p:nvPr>
        </p:nvSpPr>
        <p:spPr>
          <a:xfrm flipH="1">
            <a:off x="2229450" y="2690526"/>
            <a:ext cx="4685100" cy="5580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 name="Google Shape;22;p3"/>
          <p:cNvSpPr txBox="1">
            <a:spLocks noGrp="1"/>
          </p:cNvSpPr>
          <p:nvPr>
            <p:ph type="subTitle" idx="1"/>
          </p:nvPr>
        </p:nvSpPr>
        <p:spPr>
          <a:xfrm flipH="1">
            <a:off x="2229450" y="3595250"/>
            <a:ext cx="4685100" cy="299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800"/>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23" name="Google Shape;23;p3"/>
          <p:cNvSpPr/>
          <p:nvPr/>
        </p:nvSpPr>
        <p:spPr>
          <a:xfrm>
            <a:off x="-2469875" y="1488050"/>
            <a:ext cx="6368100" cy="6368100"/>
          </a:xfrm>
          <a:prstGeom prst="ellipse">
            <a:avLst/>
          </a:prstGeom>
          <a:gradFill>
            <a:gsLst>
              <a:gs pos="0">
                <a:srgbClr val="187498">
                  <a:alpha val="47450"/>
                </a:srgbClr>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6723350" y="-1491700"/>
            <a:ext cx="3603600" cy="3603600"/>
          </a:xfrm>
          <a:prstGeom prst="ellipse">
            <a:avLst/>
          </a:pr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grpSp>
        <p:nvGrpSpPr>
          <p:cNvPr id="32" name="Google Shape;32;p5"/>
          <p:cNvGrpSpPr/>
          <p:nvPr/>
        </p:nvGrpSpPr>
        <p:grpSpPr>
          <a:xfrm>
            <a:off x="-37800" y="-37350"/>
            <a:ext cx="9219600" cy="5218200"/>
            <a:chOff x="-37800" y="-37350"/>
            <a:chExt cx="9219600" cy="5218200"/>
          </a:xfrm>
        </p:grpSpPr>
        <p:pic>
          <p:nvPicPr>
            <p:cNvPr id="33" name="Google Shape;33;p5"/>
            <p:cNvPicPr preferRelativeResize="0"/>
            <p:nvPr/>
          </p:nvPicPr>
          <p:blipFill>
            <a:blip r:embed="rId2">
              <a:alphaModFix amt="33000"/>
            </a:blip>
            <a:stretch>
              <a:fillRect/>
            </a:stretch>
          </p:blipFill>
          <p:spPr>
            <a:xfrm>
              <a:off x="0" y="2381"/>
              <a:ext cx="9144000" cy="5138738"/>
            </a:xfrm>
            <a:prstGeom prst="rect">
              <a:avLst/>
            </a:prstGeom>
            <a:noFill/>
            <a:ln>
              <a:noFill/>
            </a:ln>
          </p:spPr>
        </p:pic>
        <p:sp>
          <p:nvSpPr>
            <p:cNvPr id="34" name="Google Shape;34;p5"/>
            <p:cNvSpPr/>
            <p:nvPr/>
          </p:nvSpPr>
          <p:spPr>
            <a:xfrm flipH="1">
              <a:off x="-37800" y="-37350"/>
              <a:ext cx="9219600" cy="5218200"/>
            </a:xfrm>
            <a:prstGeom prst="rect">
              <a:avLst/>
            </a:prstGeom>
            <a:gradFill>
              <a:gsLst>
                <a:gs pos="0">
                  <a:srgbClr val="187498">
                    <a:alpha val="6666"/>
                  </a:srgbClr>
                </a:gs>
                <a:gs pos="50000">
                  <a:srgbClr val="187498">
                    <a:alpha val="6666"/>
                  </a:srgbClr>
                </a:gs>
                <a:gs pos="100000">
                  <a:srgbClr val="F9D923">
                    <a:alpha val="745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5"/>
          <p:cNvSpPr txBox="1">
            <a:spLocks noGrp="1"/>
          </p:cNvSpPr>
          <p:nvPr>
            <p:ph type="title"/>
          </p:nvPr>
        </p:nvSpPr>
        <p:spPr>
          <a:xfrm>
            <a:off x="765750" y="535650"/>
            <a:ext cx="7715700" cy="4671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5"/>
          <p:cNvSpPr txBox="1">
            <a:spLocks noGrp="1"/>
          </p:cNvSpPr>
          <p:nvPr>
            <p:ph type="subTitle" idx="1"/>
          </p:nvPr>
        </p:nvSpPr>
        <p:spPr>
          <a:xfrm>
            <a:off x="958375" y="2819375"/>
            <a:ext cx="3021900" cy="1017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37" name="Google Shape;37;p5"/>
          <p:cNvSpPr txBox="1">
            <a:spLocks noGrp="1"/>
          </p:cNvSpPr>
          <p:nvPr>
            <p:ph type="subTitle" idx="2"/>
          </p:nvPr>
        </p:nvSpPr>
        <p:spPr>
          <a:xfrm rot="-60113">
            <a:off x="1388597" y="2252006"/>
            <a:ext cx="2161830" cy="375958"/>
          </a:xfrm>
          <a:prstGeom prst="rect">
            <a:avLst/>
          </a:prstGeom>
          <a:solidFill>
            <a:schemeClr val="dk1"/>
          </a:solidFill>
        </p:spPr>
        <p:txBody>
          <a:bodyPr spcFirstLastPara="1" wrap="square" lIns="0" tIns="0" rIns="0" bIns="0" anchor="ctr" anchorCtr="0">
            <a:noAutofit/>
          </a:bodyPr>
          <a:lstStyle>
            <a:lvl1pPr lvl="0" algn="ctr" rtl="0">
              <a:spcBef>
                <a:spcPts val="0"/>
              </a:spcBef>
              <a:spcAft>
                <a:spcPts val="0"/>
              </a:spcAft>
              <a:buClr>
                <a:schemeClr val="dk1"/>
              </a:buClr>
              <a:buSzPts val="2000"/>
              <a:buNone/>
              <a:defRPr sz="2000">
                <a:solidFill>
                  <a:schemeClr val="accent2"/>
                </a:solidFill>
                <a:latin typeface="Jost SemiBold"/>
                <a:ea typeface="Jost SemiBold"/>
                <a:cs typeface="Jost SemiBold"/>
                <a:sym typeface="Jost SemiBold"/>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38" name="Google Shape;38;p5"/>
          <p:cNvSpPr txBox="1">
            <a:spLocks noGrp="1"/>
          </p:cNvSpPr>
          <p:nvPr>
            <p:ph type="subTitle" idx="3"/>
          </p:nvPr>
        </p:nvSpPr>
        <p:spPr>
          <a:xfrm>
            <a:off x="5163725" y="2819375"/>
            <a:ext cx="3021900" cy="1017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39" name="Google Shape;39;p5"/>
          <p:cNvSpPr txBox="1">
            <a:spLocks noGrp="1"/>
          </p:cNvSpPr>
          <p:nvPr>
            <p:ph type="subTitle" idx="4"/>
          </p:nvPr>
        </p:nvSpPr>
        <p:spPr>
          <a:xfrm rot="60121" flipH="1">
            <a:off x="5593910" y="2251993"/>
            <a:ext cx="2161531" cy="375958"/>
          </a:xfrm>
          <a:prstGeom prst="rect">
            <a:avLst/>
          </a:prstGeom>
          <a:solidFill>
            <a:schemeClr val="lt1"/>
          </a:solidFill>
        </p:spPr>
        <p:txBody>
          <a:bodyPr spcFirstLastPara="1" wrap="square" lIns="0" tIns="0" rIns="0" bIns="0" anchor="ctr" anchorCtr="0">
            <a:noAutofit/>
          </a:bodyPr>
          <a:lstStyle>
            <a:lvl1pPr lvl="0" algn="ctr" rtl="0">
              <a:spcBef>
                <a:spcPts val="0"/>
              </a:spcBef>
              <a:spcAft>
                <a:spcPts val="0"/>
              </a:spcAft>
              <a:buClr>
                <a:schemeClr val="dk1"/>
              </a:buClr>
              <a:buSzPts val="2000"/>
              <a:buNone/>
              <a:defRPr sz="2000">
                <a:latin typeface="Jost SemiBold"/>
                <a:ea typeface="Jost SemiBold"/>
                <a:cs typeface="Jost SemiBold"/>
                <a:sym typeface="Jost SemiBold"/>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40" name="Google Shape;40;p5"/>
          <p:cNvSpPr/>
          <p:nvPr/>
        </p:nvSpPr>
        <p:spPr>
          <a:xfrm rot="10800000" flipH="1">
            <a:off x="7401400" y="-1443750"/>
            <a:ext cx="3603600" cy="3603600"/>
          </a:xfrm>
          <a:prstGeom prst="ellipse">
            <a:avLst/>
          </a:pr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10800000" flipH="1">
            <a:off x="-2453700" y="1200525"/>
            <a:ext cx="6368100" cy="6368100"/>
          </a:xfrm>
          <a:prstGeom prst="ellipse">
            <a:avLst/>
          </a:prstGeom>
          <a:gradFill>
            <a:gsLst>
              <a:gs pos="0">
                <a:srgbClr val="187498">
                  <a:alpha val="19215"/>
                </a:srgbClr>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grpSp>
        <p:nvGrpSpPr>
          <p:cNvPr id="43" name="Google Shape;43;p6"/>
          <p:cNvGrpSpPr/>
          <p:nvPr/>
        </p:nvGrpSpPr>
        <p:grpSpPr>
          <a:xfrm rot="10800000" flipH="1">
            <a:off x="-37800" y="-37350"/>
            <a:ext cx="9219600" cy="5218200"/>
            <a:chOff x="-37800" y="-37350"/>
            <a:chExt cx="9219600" cy="5218200"/>
          </a:xfrm>
        </p:grpSpPr>
        <p:pic>
          <p:nvPicPr>
            <p:cNvPr id="44" name="Google Shape;44;p6"/>
            <p:cNvPicPr preferRelativeResize="0"/>
            <p:nvPr/>
          </p:nvPicPr>
          <p:blipFill>
            <a:blip r:embed="rId2">
              <a:alphaModFix amt="33000"/>
            </a:blip>
            <a:stretch>
              <a:fillRect/>
            </a:stretch>
          </p:blipFill>
          <p:spPr>
            <a:xfrm>
              <a:off x="0" y="2381"/>
              <a:ext cx="9144000" cy="5138738"/>
            </a:xfrm>
            <a:prstGeom prst="rect">
              <a:avLst/>
            </a:prstGeom>
            <a:noFill/>
            <a:ln>
              <a:noFill/>
            </a:ln>
          </p:spPr>
        </p:pic>
        <p:sp>
          <p:nvSpPr>
            <p:cNvPr id="45" name="Google Shape;45;p6"/>
            <p:cNvSpPr/>
            <p:nvPr/>
          </p:nvSpPr>
          <p:spPr>
            <a:xfrm flipH="1">
              <a:off x="-37800" y="-37350"/>
              <a:ext cx="9219600" cy="5218200"/>
            </a:xfrm>
            <a:prstGeom prst="rect">
              <a:avLst/>
            </a:prstGeom>
            <a:gradFill>
              <a:gsLst>
                <a:gs pos="0">
                  <a:srgbClr val="187498">
                    <a:alpha val="6666"/>
                  </a:srgbClr>
                </a:gs>
                <a:gs pos="50000">
                  <a:srgbClr val="187498">
                    <a:alpha val="6666"/>
                  </a:srgbClr>
                </a:gs>
                <a:gs pos="100000">
                  <a:srgbClr val="F9D923">
                    <a:alpha val="745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6"/>
          <p:cNvSpPr/>
          <p:nvPr/>
        </p:nvSpPr>
        <p:spPr>
          <a:xfrm>
            <a:off x="-2525500" y="-2648400"/>
            <a:ext cx="6368100" cy="6368100"/>
          </a:xfrm>
          <a:prstGeom prst="ellipse">
            <a:avLst/>
          </a:prstGeom>
          <a:gradFill>
            <a:gsLst>
              <a:gs pos="0">
                <a:srgbClr val="187498">
                  <a:alpha val="19215"/>
                </a:srgbClr>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6906050" y="2755550"/>
            <a:ext cx="3603600" cy="3603600"/>
          </a:xfrm>
          <a:prstGeom prst="ellipse">
            <a:avLst/>
          </a:prstGeom>
          <a:gradFill>
            <a:gsLst>
              <a:gs pos="0">
                <a:srgbClr val="F9D923">
                  <a:alpha val="31372"/>
                </a:srgbClr>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a:off x="-2596975" y="-2521300"/>
            <a:ext cx="6368100" cy="6368100"/>
          </a:xfrm>
          <a:prstGeom prst="ellipse">
            <a:avLst/>
          </a:prstGeom>
          <a:gradFill>
            <a:gsLst>
              <a:gs pos="0">
                <a:srgbClr val="187498">
                  <a:alpha val="19215"/>
                </a:srgbClr>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7200825" y="3076850"/>
            <a:ext cx="3603600" cy="3603600"/>
          </a:xfrm>
          <a:prstGeom prst="ellipse">
            <a:avLst/>
          </a:pr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txBox="1">
            <a:spLocks noGrp="1"/>
          </p:cNvSpPr>
          <p:nvPr>
            <p:ph type="title"/>
          </p:nvPr>
        </p:nvSpPr>
        <p:spPr>
          <a:xfrm>
            <a:off x="865275" y="535650"/>
            <a:ext cx="7413300" cy="4671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grpSp>
        <p:nvGrpSpPr>
          <p:cNvPr id="60" name="Google Shape;60;p8"/>
          <p:cNvGrpSpPr/>
          <p:nvPr/>
        </p:nvGrpSpPr>
        <p:grpSpPr>
          <a:xfrm flipH="1">
            <a:off x="-37800" y="-37350"/>
            <a:ext cx="9219600" cy="5218200"/>
            <a:chOff x="-37800" y="-37350"/>
            <a:chExt cx="9219600" cy="5218200"/>
          </a:xfrm>
        </p:grpSpPr>
        <p:pic>
          <p:nvPicPr>
            <p:cNvPr id="61" name="Google Shape;61;p8"/>
            <p:cNvPicPr preferRelativeResize="0"/>
            <p:nvPr/>
          </p:nvPicPr>
          <p:blipFill>
            <a:blip r:embed="rId2">
              <a:alphaModFix amt="33000"/>
            </a:blip>
            <a:stretch>
              <a:fillRect/>
            </a:stretch>
          </p:blipFill>
          <p:spPr>
            <a:xfrm>
              <a:off x="0" y="2381"/>
              <a:ext cx="9144000" cy="5138738"/>
            </a:xfrm>
            <a:prstGeom prst="rect">
              <a:avLst/>
            </a:prstGeom>
            <a:noFill/>
            <a:ln>
              <a:noFill/>
            </a:ln>
          </p:spPr>
        </p:pic>
        <p:sp>
          <p:nvSpPr>
            <p:cNvPr id="62" name="Google Shape;62;p8"/>
            <p:cNvSpPr/>
            <p:nvPr/>
          </p:nvSpPr>
          <p:spPr>
            <a:xfrm flipH="1">
              <a:off x="-37800" y="-37350"/>
              <a:ext cx="9219600" cy="5218200"/>
            </a:xfrm>
            <a:prstGeom prst="rect">
              <a:avLst/>
            </a:prstGeom>
            <a:gradFill>
              <a:gsLst>
                <a:gs pos="0">
                  <a:srgbClr val="187498">
                    <a:alpha val="6666"/>
                  </a:srgbClr>
                </a:gs>
                <a:gs pos="50000">
                  <a:srgbClr val="187498">
                    <a:alpha val="6666"/>
                  </a:srgbClr>
                </a:gs>
                <a:gs pos="100000">
                  <a:srgbClr val="F9D923">
                    <a:alpha val="745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8"/>
          <p:cNvSpPr txBox="1">
            <a:spLocks noGrp="1"/>
          </p:cNvSpPr>
          <p:nvPr>
            <p:ph type="title"/>
          </p:nvPr>
        </p:nvSpPr>
        <p:spPr>
          <a:xfrm>
            <a:off x="1281300" y="1131025"/>
            <a:ext cx="6581400" cy="2565900"/>
          </a:xfrm>
          <a:prstGeom prst="rect">
            <a:avLst/>
          </a:prstGeom>
        </p:spPr>
        <p:txBody>
          <a:bodyPr spcFirstLastPara="1" wrap="square" lIns="0" tIns="0" rIns="0" bIns="0" anchor="t" anchorCtr="0">
            <a:noAutofit/>
          </a:bodyPr>
          <a:lstStyle>
            <a:lvl1pPr lvl="0" algn="ctr">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4" name="Google Shape;64;p8"/>
          <p:cNvSpPr/>
          <p:nvPr/>
        </p:nvSpPr>
        <p:spPr>
          <a:xfrm flipH="1">
            <a:off x="-1237675" y="-1436100"/>
            <a:ext cx="3603600" cy="3603600"/>
          </a:xfrm>
          <a:prstGeom prst="ellipse">
            <a:avLst/>
          </a:pr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flipH="1">
            <a:off x="5191050" y="1543650"/>
            <a:ext cx="6368100" cy="6368100"/>
          </a:xfrm>
          <a:prstGeom prst="ellipse">
            <a:avLst/>
          </a:prstGeom>
          <a:gradFill>
            <a:gsLst>
              <a:gs pos="0">
                <a:srgbClr val="187498">
                  <a:alpha val="47450"/>
                </a:srgbClr>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pic>
        <p:nvPicPr>
          <p:cNvPr id="67" name="Google Shape;67;p9"/>
          <p:cNvPicPr preferRelativeResize="0"/>
          <p:nvPr/>
        </p:nvPicPr>
        <p:blipFill>
          <a:blip r:embed="rId2">
            <a:alphaModFix amt="47000"/>
          </a:blip>
          <a:stretch>
            <a:fillRect/>
          </a:stretch>
        </p:blipFill>
        <p:spPr>
          <a:xfrm flipH="1">
            <a:off x="0" y="2381"/>
            <a:ext cx="9144000" cy="5138738"/>
          </a:xfrm>
          <a:prstGeom prst="rect">
            <a:avLst/>
          </a:prstGeom>
          <a:noFill/>
          <a:ln>
            <a:noFill/>
          </a:ln>
        </p:spPr>
      </p:pic>
      <p:sp>
        <p:nvSpPr>
          <p:cNvPr id="68" name="Google Shape;68;p9"/>
          <p:cNvSpPr/>
          <p:nvPr/>
        </p:nvSpPr>
        <p:spPr>
          <a:xfrm>
            <a:off x="-37775" y="-37350"/>
            <a:ext cx="9219600" cy="5218200"/>
          </a:xfrm>
          <a:prstGeom prst="rect">
            <a:avLst/>
          </a:prstGeom>
          <a:gradFill>
            <a:gsLst>
              <a:gs pos="0">
                <a:srgbClr val="187498">
                  <a:alpha val="6666"/>
                </a:srgbClr>
              </a:gs>
              <a:gs pos="50000">
                <a:srgbClr val="187498">
                  <a:alpha val="6666"/>
                </a:srgbClr>
              </a:gs>
              <a:gs pos="100000">
                <a:srgbClr val="F9D923">
                  <a:alpha val="745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flipH="1">
            <a:off x="-1302550" y="-1662350"/>
            <a:ext cx="3603600" cy="3603600"/>
          </a:xfrm>
          <a:prstGeom prst="ellipse">
            <a:avLst/>
          </a:pr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flipH="1">
            <a:off x="4878925" y="1581600"/>
            <a:ext cx="6368100" cy="6368100"/>
          </a:xfrm>
          <a:prstGeom prst="ellipse">
            <a:avLst/>
          </a:prstGeom>
          <a:gradFill>
            <a:gsLst>
              <a:gs pos="0">
                <a:srgbClr val="187498">
                  <a:alpha val="47450"/>
                </a:srgbClr>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txBox="1">
            <a:spLocks noGrp="1"/>
          </p:cNvSpPr>
          <p:nvPr>
            <p:ph type="title"/>
          </p:nvPr>
        </p:nvSpPr>
        <p:spPr>
          <a:xfrm>
            <a:off x="714175" y="1372925"/>
            <a:ext cx="4121400" cy="663300"/>
          </a:xfrm>
          <a:prstGeom prst="rect">
            <a:avLst/>
          </a:prstGeom>
        </p:spPr>
        <p:txBody>
          <a:bodyPr spcFirstLastPara="1" wrap="square" lIns="0" tIns="0" rIns="0" bIns="0" anchor="t" anchorCtr="0">
            <a:noAutofit/>
          </a:bodyPr>
          <a:lstStyle>
            <a:lvl1pPr lvl="0" algn="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2" name="Google Shape;72;p9"/>
          <p:cNvSpPr txBox="1">
            <a:spLocks noGrp="1"/>
          </p:cNvSpPr>
          <p:nvPr>
            <p:ph type="subTitle" idx="1"/>
          </p:nvPr>
        </p:nvSpPr>
        <p:spPr>
          <a:xfrm>
            <a:off x="714175" y="2306875"/>
            <a:ext cx="4121400" cy="1463700"/>
          </a:xfrm>
          <a:prstGeom prst="rect">
            <a:avLst/>
          </a:prstGeom>
        </p:spPr>
        <p:txBody>
          <a:bodyPr spcFirstLastPara="1" wrap="square" lIns="0" tIns="0" rIns="0" bIns="0" anchor="t" anchorCtr="0">
            <a:noAutofit/>
          </a:bodyPr>
          <a:lstStyle>
            <a:lvl1pPr lvl="0" algn="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4"/>
        <p:cNvGrpSpPr/>
        <p:nvPr/>
      </p:nvGrpSpPr>
      <p:grpSpPr>
        <a:xfrm>
          <a:off x="0" y="0"/>
          <a:ext cx="0" cy="0"/>
          <a:chOff x="0" y="0"/>
          <a:chExt cx="0" cy="0"/>
        </a:xfrm>
      </p:grpSpPr>
      <p:grpSp>
        <p:nvGrpSpPr>
          <p:cNvPr id="85" name="Google Shape;85;p13"/>
          <p:cNvGrpSpPr/>
          <p:nvPr/>
        </p:nvGrpSpPr>
        <p:grpSpPr>
          <a:xfrm>
            <a:off x="-37800" y="-37350"/>
            <a:ext cx="9219600" cy="5218200"/>
            <a:chOff x="-37800" y="-37350"/>
            <a:chExt cx="9219600" cy="5218200"/>
          </a:xfrm>
        </p:grpSpPr>
        <p:pic>
          <p:nvPicPr>
            <p:cNvPr id="86" name="Google Shape;86;p13"/>
            <p:cNvPicPr preferRelativeResize="0"/>
            <p:nvPr/>
          </p:nvPicPr>
          <p:blipFill>
            <a:blip r:embed="rId2">
              <a:alphaModFix amt="47000"/>
            </a:blip>
            <a:stretch>
              <a:fillRect/>
            </a:stretch>
          </p:blipFill>
          <p:spPr>
            <a:xfrm flipH="1">
              <a:off x="0" y="2381"/>
              <a:ext cx="9144000" cy="5138738"/>
            </a:xfrm>
            <a:prstGeom prst="rect">
              <a:avLst/>
            </a:prstGeom>
            <a:noFill/>
            <a:ln>
              <a:noFill/>
            </a:ln>
          </p:spPr>
        </p:pic>
        <p:sp>
          <p:nvSpPr>
            <p:cNvPr id="87" name="Google Shape;87;p13"/>
            <p:cNvSpPr/>
            <p:nvPr/>
          </p:nvSpPr>
          <p:spPr>
            <a:xfrm rot="10800000" flipH="1">
              <a:off x="-37800" y="-37350"/>
              <a:ext cx="9219600" cy="5218200"/>
            </a:xfrm>
            <a:prstGeom prst="rect">
              <a:avLst/>
            </a:prstGeom>
            <a:gradFill>
              <a:gsLst>
                <a:gs pos="0">
                  <a:srgbClr val="187498">
                    <a:alpha val="6666"/>
                  </a:srgbClr>
                </a:gs>
                <a:gs pos="50000">
                  <a:srgbClr val="187498">
                    <a:alpha val="6666"/>
                  </a:srgbClr>
                </a:gs>
                <a:gs pos="100000">
                  <a:srgbClr val="F9D923">
                    <a:alpha val="745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3"/>
          <p:cNvSpPr txBox="1">
            <a:spLocks noGrp="1"/>
          </p:cNvSpPr>
          <p:nvPr>
            <p:ph type="title"/>
          </p:nvPr>
        </p:nvSpPr>
        <p:spPr>
          <a:xfrm>
            <a:off x="730825" y="535650"/>
            <a:ext cx="7682400" cy="467100"/>
          </a:xfrm>
          <a:prstGeom prst="rect">
            <a:avLst/>
          </a:prstGeom>
        </p:spPr>
        <p:txBody>
          <a:bodyPr spcFirstLastPara="1" wrap="square" lIns="0" tIns="0" rIns="0" bIns="0" anchor="t" anchorCtr="0">
            <a:noAutofit/>
          </a:bodyPr>
          <a:lstStyle>
            <a:lvl1pPr lvl="0" algn="ct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13"/>
          <p:cNvSpPr txBox="1">
            <a:spLocks noGrp="1"/>
          </p:cNvSpPr>
          <p:nvPr>
            <p:ph type="title" idx="2" hasCustomPrompt="1"/>
          </p:nvPr>
        </p:nvSpPr>
        <p:spPr>
          <a:xfrm rot="-60218" flipH="1">
            <a:off x="718248" y="1822889"/>
            <a:ext cx="1661355" cy="488772"/>
          </a:xfrm>
          <a:prstGeom prst="rect">
            <a:avLst/>
          </a:prstGeom>
          <a:solidFill>
            <a:schemeClr val="dk1"/>
          </a:solidFill>
        </p:spPr>
        <p:txBody>
          <a:bodyPr spcFirstLastPara="1" wrap="square" lIns="0" tIns="0" rIns="0" bIns="0" anchor="ctr" anchorCtr="0">
            <a:noAutofit/>
          </a:bodyPr>
          <a:lstStyle>
            <a:lvl1pPr lvl="0" algn="ctr" rtl="0">
              <a:spcBef>
                <a:spcPts val="0"/>
              </a:spcBef>
              <a:spcAft>
                <a:spcPts val="0"/>
              </a:spcAft>
              <a:buSzPts val="2500"/>
              <a:buNone/>
              <a:defRPr sz="3000" b="1">
                <a:solidFill>
                  <a:schemeClr val="accent2"/>
                </a:solidFill>
                <a:latin typeface="Jost"/>
                <a:ea typeface="Jost"/>
                <a:cs typeface="Jost"/>
                <a:sym typeface="Jost"/>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90" name="Google Shape;90;p13"/>
          <p:cNvSpPr txBox="1">
            <a:spLocks noGrp="1"/>
          </p:cNvSpPr>
          <p:nvPr>
            <p:ph type="subTitle" idx="1"/>
          </p:nvPr>
        </p:nvSpPr>
        <p:spPr>
          <a:xfrm>
            <a:off x="731425" y="3238975"/>
            <a:ext cx="1635000" cy="755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91" name="Google Shape;91;p13"/>
          <p:cNvSpPr txBox="1">
            <a:spLocks noGrp="1"/>
          </p:cNvSpPr>
          <p:nvPr>
            <p:ph type="subTitle" idx="3"/>
          </p:nvPr>
        </p:nvSpPr>
        <p:spPr>
          <a:xfrm>
            <a:off x="731425" y="2486675"/>
            <a:ext cx="1635000" cy="6108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2000"/>
              <a:buNone/>
              <a:defRPr sz="2000">
                <a:latin typeface="Jost SemiBold"/>
                <a:ea typeface="Jost SemiBold"/>
                <a:cs typeface="Jost SemiBold"/>
                <a:sym typeface="Jost SemiBold"/>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92" name="Google Shape;92;p13"/>
          <p:cNvSpPr txBox="1">
            <a:spLocks noGrp="1"/>
          </p:cNvSpPr>
          <p:nvPr>
            <p:ph type="subTitle" idx="4"/>
          </p:nvPr>
        </p:nvSpPr>
        <p:spPr>
          <a:xfrm>
            <a:off x="2746808" y="3238975"/>
            <a:ext cx="1635000" cy="755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93" name="Google Shape;93;p13"/>
          <p:cNvSpPr txBox="1">
            <a:spLocks noGrp="1"/>
          </p:cNvSpPr>
          <p:nvPr>
            <p:ph type="subTitle" idx="5"/>
          </p:nvPr>
        </p:nvSpPr>
        <p:spPr>
          <a:xfrm>
            <a:off x="2746410" y="2486675"/>
            <a:ext cx="1635000" cy="6108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2000"/>
              <a:buNone/>
              <a:defRPr sz="2000">
                <a:latin typeface="Jost SemiBold"/>
                <a:ea typeface="Jost SemiBold"/>
                <a:cs typeface="Jost SemiBold"/>
                <a:sym typeface="Jost SemiBold"/>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94" name="Google Shape;94;p13"/>
          <p:cNvSpPr txBox="1">
            <a:spLocks noGrp="1"/>
          </p:cNvSpPr>
          <p:nvPr>
            <p:ph type="subTitle" idx="6"/>
          </p:nvPr>
        </p:nvSpPr>
        <p:spPr>
          <a:xfrm>
            <a:off x="4762192" y="3238975"/>
            <a:ext cx="1635000" cy="755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95" name="Google Shape;95;p13"/>
          <p:cNvSpPr txBox="1">
            <a:spLocks noGrp="1"/>
          </p:cNvSpPr>
          <p:nvPr>
            <p:ph type="subTitle" idx="7"/>
          </p:nvPr>
        </p:nvSpPr>
        <p:spPr>
          <a:xfrm>
            <a:off x="4761993" y="2486675"/>
            <a:ext cx="1635000" cy="6108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2000"/>
              <a:buNone/>
              <a:defRPr sz="2000">
                <a:latin typeface="Jost SemiBold"/>
                <a:ea typeface="Jost SemiBold"/>
                <a:cs typeface="Jost SemiBold"/>
                <a:sym typeface="Jost SemiBold"/>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96" name="Google Shape;96;p13"/>
          <p:cNvSpPr txBox="1">
            <a:spLocks noGrp="1"/>
          </p:cNvSpPr>
          <p:nvPr>
            <p:ph type="subTitle" idx="8"/>
          </p:nvPr>
        </p:nvSpPr>
        <p:spPr>
          <a:xfrm>
            <a:off x="6777575" y="3238975"/>
            <a:ext cx="1635000" cy="755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97" name="Google Shape;97;p13"/>
          <p:cNvSpPr txBox="1">
            <a:spLocks noGrp="1"/>
          </p:cNvSpPr>
          <p:nvPr>
            <p:ph type="subTitle" idx="9"/>
          </p:nvPr>
        </p:nvSpPr>
        <p:spPr>
          <a:xfrm>
            <a:off x="6777575" y="2486675"/>
            <a:ext cx="1635000" cy="6108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2000"/>
              <a:buNone/>
              <a:defRPr sz="2000">
                <a:latin typeface="Jost SemiBold"/>
                <a:ea typeface="Jost SemiBold"/>
                <a:cs typeface="Jost SemiBold"/>
                <a:sym typeface="Jost SemiBold"/>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98" name="Google Shape;98;p13"/>
          <p:cNvSpPr txBox="1">
            <a:spLocks noGrp="1"/>
          </p:cNvSpPr>
          <p:nvPr>
            <p:ph type="title" idx="13" hasCustomPrompt="1"/>
          </p:nvPr>
        </p:nvSpPr>
        <p:spPr>
          <a:xfrm rot="60218">
            <a:off x="2733631" y="1822889"/>
            <a:ext cx="1661355" cy="488772"/>
          </a:xfrm>
          <a:prstGeom prst="rect">
            <a:avLst/>
          </a:prstGeom>
          <a:solidFill>
            <a:schemeClr val="dk2"/>
          </a:solidFill>
        </p:spPr>
        <p:txBody>
          <a:bodyPr spcFirstLastPara="1" wrap="square" lIns="0" tIns="0" rIns="0" bIns="0" anchor="ctr" anchorCtr="0">
            <a:noAutofit/>
          </a:bodyPr>
          <a:lstStyle>
            <a:lvl1pPr lvl="0" algn="ctr" rtl="0">
              <a:spcBef>
                <a:spcPts val="0"/>
              </a:spcBef>
              <a:spcAft>
                <a:spcPts val="0"/>
              </a:spcAft>
              <a:buSzPts val="2500"/>
              <a:buNone/>
              <a:defRPr sz="3000" b="1">
                <a:solidFill>
                  <a:schemeClr val="accent2"/>
                </a:solidFill>
                <a:latin typeface="Jost"/>
                <a:ea typeface="Jost"/>
                <a:cs typeface="Jost"/>
                <a:sym typeface="Jost"/>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99" name="Google Shape;99;p13"/>
          <p:cNvSpPr txBox="1">
            <a:spLocks noGrp="1"/>
          </p:cNvSpPr>
          <p:nvPr>
            <p:ph type="title" idx="14" hasCustomPrompt="1"/>
          </p:nvPr>
        </p:nvSpPr>
        <p:spPr>
          <a:xfrm rot="-60218" flipH="1">
            <a:off x="4749014" y="1822889"/>
            <a:ext cx="1661355" cy="488772"/>
          </a:xfrm>
          <a:prstGeom prst="rect">
            <a:avLst/>
          </a:prstGeom>
          <a:solidFill>
            <a:schemeClr val="lt1"/>
          </a:solidFill>
        </p:spPr>
        <p:txBody>
          <a:bodyPr spcFirstLastPara="1" wrap="square" lIns="0" tIns="0" rIns="0" bIns="0" anchor="ctr" anchorCtr="0">
            <a:noAutofit/>
          </a:bodyPr>
          <a:lstStyle>
            <a:lvl1pPr lvl="0" algn="ctr" rtl="0">
              <a:spcBef>
                <a:spcPts val="0"/>
              </a:spcBef>
              <a:spcAft>
                <a:spcPts val="0"/>
              </a:spcAft>
              <a:buSzPts val="2500"/>
              <a:buNone/>
              <a:defRPr sz="3000" b="1">
                <a:latin typeface="Jost"/>
                <a:ea typeface="Jost"/>
                <a:cs typeface="Jost"/>
                <a:sym typeface="Jost"/>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00" name="Google Shape;100;p13"/>
          <p:cNvSpPr txBox="1">
            <a:spLocks noGrp="1"/>
          </p:cNvSpPr>
          <p:nvPr>
            <p:ph type="title" idx="15" hasCustomPrompt="1"/>
          </p:nvPr>
        </p:nvSpPr>
        <p:spPr>
          <a:xfrm rot="60218">
            <a:off x="6764398" y="1822889"/>
            <a:ext cx="1661355" cy="488772"/>
          </a:xfrm>
          <a:prstGeom prst="rect">
            <a:avLst/>
          </a:prstGeom>
          <a:solidFill>
            <a:schemeClr val="lt2"/>
          </a:solidFill>
        </p:spPr>
        <p:txBody>
          <a:bodyPr spcFirstLastPara="1" wrap="square" lIns="0" tIns="0" rIns="0" bIns="0" anchor="ctr" anchorCtr="0">
            <a:noAutofit/>
          </a:bodyPr>
          <a:lstStyle>
            <a:lvl1pPr lvl="0" algn="ctr" rtl="0">
              <a:spcBef>
                <a:spcPts val="0"/>
              </a:spcBef>
              <a:spcAft>
                <a:spcPts val="0"/>
              </a:spcAft>
              <a:buSzPts val="2500"/>
              <a:buNone/>
              <a:defRPr sz="3000" b="1">
                <a:solidFill>
                  <a:schemeClr val="accent2"/>
                </a:solidFill>
                <a:latin typeface="Jost"/>
                <a:ea typeface="Jost"/>
                <a:cs typeface="Jost"/>
                <a:sym typeface="Jost"/>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01" name="Google Shape;101;p13"/>
          <p:cNvSpPr/>
          <p:nvPr/>
        </p:nvSpPr>
        <p:spPr>
          <a:xfrm>
            <a:off x="-2186450" y="2657200"/>
            <a:ext cx="4713000" cy="4713000"/>
          </a:xfrm>
          <a:prstGeom prst="ellipse">
            <a:avLst/>
          </a:pr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6185400" y="-3178425"/>
            <a:ext cx="6368100" cy="6368100"/>
          </a:xfrm>
          <a:prstGeom prst="ellipse">
            <a:avLst/>
          </a:prstGeom>
          <a:gradFill>
            <a:gsLst>
              <a:gs pos="0">
                <a:srgbClr val="187498">
                  <a:alpha val="47450"/>
                </a:srgbClr>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4_1">
    <p:spTree>
      <p:nvGrpSpPr>
        <p:cNvPr id="1" name="Shape 138"/>
        <p:cNvGrpSpPr/>
        <p:nvPr/>
      </p:nvGrpSpPr>
      <p:grpSpPr>
        <a:xfrm>
          <a:off x="0" y="0"/>
          <a:ext cx="0" cy="0"/>
          <a:chOff x="0" y="0"/>
          <a:chExt cx="0" cy="0"/>
        </a:xfrm>
      </p:grpSpPr>
      <p:grpSp>
        <p:nvGrpSpPr>
          <p:cNvPr id="139" name="Google Shape;139;p18"/>
          <p:cNvGrpSpPr/>
          <p:nvPr/>
        </p:nvGrpSpPr>
        <p:grpSpPr>
          <a:xfrm rot="10800000" flipH="1">
            <a:off x="-37800" y="-37350"/>
            <a:ext cx="9219600" cy="5218200"/>
            <a:chOff x="-37800" y="-37350"/>
            <a:chExt cx="9219600" cy="5218200"/>
          </a:xfrm>
        </p:grpSpPr>
        <p:pic>
          <p:nvPicPr>
            <p:cNvPr id="140" name="Google Shape;140;p18"/>
            <p:cNvPicPr preferRelativeResize="0"/>
            <p:nvPr/>
          </p:nvPicPr>
          <p:blipFill>
            <a:blip r:embed="rId2">
              <a:alphaModFix amt="33000"/>
            </a:blip>
            <a:stretch>
              <a:fillRect/>
            </a:stretch>
          </p:blipFill>
          <p:spPr>
            <a:xfrm>
              <a:off x="0" y="2381"/>
              <a:ext cx="9144000" cy="5138738"/>
            </a:xfrm>
            <a:prstGeom prst="rect">
              <a:avLst/>
            </a:prstGeom>
            <a:noFill/>
            <a:ln>
              <a:noFill/>
            </a:ln>
          </p:spPr>
        </p:pic>
        <p:sp>
          <p:nvSpPr>
            <p:cNvPr id="141" name="Google Shape;141;p18"/>
            <p:cNvSpPr/>
            <p:nvPr/>
          </p:nvSpPr>
          <p:spPr>
            <a:xfrm flipH="1">
              <a:off x="-37800" y="-37350"/>
              <a:ext cx="9219600" cy="5218200"/>
            </a:xfrm>
            <a:prstGeom prst="rect">
              <a:avLst/>
            </a:prstGeom>
            <a:gradFill>
              <a:gsLst>
                <a:gs pos="0">
                  <a:srgbClr val="187498">
                    <a:alpha val="6666"/>
                  </a:srgbClr>
                </a:gs>
                <a:gs pos="50000">
                  <a:srgbClr val="187498">
                    <a:alpha val="6666"/>
                  </a:srgbClr>
                </a:gs>
                <a:gs pos="100000">
                  <a:srgbClr val="F9D923">
                    <a:alpha val="745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8"/>
          <p:cNvSpPr txBox="1">
            <a:spLocks noGrp="1"/>
          </p:cNvSpPr>
          <p:nvPr>
            <p:ph type="title"/>
          </p:nvPr>
        </p:nvSpPr>
        <p:spPr>
          <a:xfrm>
            <a:off x="730825" y="535650"/>
            <a:ext cx="7682400" cy="4671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 name="Google Shape;143;p18"/>
          <p:cNvSpPr txBox="1">
            <a:spLocks noGrp="1"/>
          </p:cNvSpPr>
          <p:nvPr>
            <p:ph type="subTitle" idx="1"/>
          </p:nvPr>
        </p:nvSpPr>
        <p:spPr>
          <a:xfrm>
            <a:off x="1732483" y="2104650"/>
            <a:ext cx="2615100" cy="46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144" name="Google Shape;144;p18"/>
          <p:cNvSpPr txBox="1">
            <a:spLocks noGrp="1"/>
          </p:cNvSpPr>
          <p:nvPr>
            <p:ph type="subTitle" idx="2"/>
          </p:nvPr>
        </p:nvSpPr>
        <p:spPr>
          <a:xfrm>
            <a:off x="1732483" y="1713300"/>
            <a:ext cx="2615100" cy="3435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2000">
                <a:latin typeface="Jost SemiBold"/>
                <a:ea typeface="Jost SemiBold"/>
                <a:cs typeface="Jost SemiBold"/>
                <a:sym typeface="Jost SemiBold"/>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45" name="Google Shape;145;p18"/>
          <p:cNvSpPr txBox="1">
            <a:spLocks noGrp="1"/>
          </p:cNvSpPr>
          <p:nvPr>
            <p:ph type="subTitle" idx="3"/>
          </p:nvPr>
        </p:nvSpPr>
        <p:spPr>
          <a:xfrm>
            <a:off x="1732483" y="3416300"/>
            <a:ext cx="2615100" cy="46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146" name="Google Shape;146;p18"/>
          <p:cNvSpPr txBox="1">
            <a:spLocks noGrp="1"/>
          </p:cNvSpPr>
          <p:nvPr>
            <p:ph type="subTitle" idx="4"/>
          </p:nvPr>
        </p:nvSpPr>
        <p:spPr>
          <a:xfrm>
            <a:off x="1732483" y="3024950"/>
            <a:ext cx="2615100" cy="3435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2000">
                <a:latin typeface="Jost SemiBold"/>
                <a:ea typeface="Jost SemiBold"/>
                <a:cs typeface="Jost SemiBold"/>
                <a:sym typeface="Jost SemiBold"/>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47" name="Google Shape;147;p18"/>
          <p:cNvSpPr txBox="1">
            <a:spLocks noGrp="1"/>
          </p:cNvSpPr>
          <p:nvPr>
            <p:ph type="subTitle" idx="5"/>
          </p:nvPr>
        </p:nvSpPr>
        <p:spPr>
          <a:xfrm>
            <a:off x="5813024" y="2104650"/>
            <a:ext cx="2615100" cy="46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148" name="Google Shape;148;p18"/>
          <p:cNvSpPr txBox="1">
            <a:spLocks noGrp="1"/>
          </p:cNvSpPr>
          <p:nvPr>
            <p:ph type="subTitle" idx="6"/>
          </p:nvPr>
        </p:nvSpPr>
        <p:spPr>
          <a:xfrm>
            <a:off x="5813024" y="1713300"/>
            <a:ext cx="2615100" cy="3435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2000">
                <a:latin typeface="Jost SemiBold"/>
                <a:ea typeface="Jost SemiBold"/>
                <a:cs typeface="Jost SemiBold"/>
                <a:sym typeface="Jost SemiBold"/>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49" name="Google Shape;149;p18"/>
          <p:cNvSpPr txBox="1">
            <a:spLocks noGrp="1"/>
          </p:cNvSpPr>
          <p:nvPr>
            <p:ph type="subTitle" idx="7"/>
          </p:nvPr>
        </p:nvSpPr>
        <p:spPr>
          <a:xfrm>
            <a:off x="5813024" y="3416300"/>
            <a:ext cx="2615100" cy="467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150" name="Google Shape;150;p18"/>
          <p:cNvSpPr txBox="1">
            <a:spLocks noGrp="1"/>
          </p:cNvSpPr>
          <p:nvPr>
            <p:ph type="subTitle" idx="8"/>
          </p:nvPr>
        </p:nvSpPr>
        <p:spPr>
          <a:xfrm>
            <a:off x="5813024" y="3024950"/>
            <a:ext cx="2615100" cy="3435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2000">
                <a:latin typeface="Jost SemiBold"/>
                <a:ea typeface="Jost SemiBold"/>
                <a:cs typeface="Jost SemiBold"/>
                <a:sym typeface="Jost SemiBold"/>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51" name="Google Shape;151;p18"/>
          <p:cNvSpPr/>
          <p:nvPr/>
        </p:nvSpPr>
        <p:spPr>
          <a:xfrm>
            <a:off x="-2596975" y="-2521300"/>
            <a:ext cx="6368100" cy="6368100"/>
          </a:xfrm>
          <a:prstGeom prst="ellipse">
            <a:avLst/>
          </a:prstGeom>
          <a:gradFill>
            <a:gsLst>
              <a:gs pos="0">
                <a:srgbClr val="187498">
                  <a:alpha val="19215"/>
                </a:srgbClr>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7366800" y="3236650"/>
            <a:ext cx="3603600" cy="3603600"/>
          </a:xfrm>
          <a:prstGeom prst="ellipse">
            <a:avLst/>
          </a:prstGeom>
          <a:gradFill>
            <a:gsLst>
              <a:gs pos="0">
                <a:schemeClr val="lt1"/>
              </a:gs>
              <a:gs pos="5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175" y="535650"/>
            <a:ext cx="7715700" cy="572700"/>
          </a:xfrm>
          <a:prstGeom prst="rect">
            <a:avLst/>
          </a:prstGeom>
          <a:noFill/>
          <a:ln>
            <a:noFill/>
          </a:ln>
        </p:spPr>
        <p:txBody>
          <a:bodyPr spcFirstLastPara="1" wrap="square" lIns="0" tIns="0" rIns="0" bIns="0" anchor="t" anchorCtr="0">
            <a:noAutofit/>
          </a:bodyPr>
          <a:lstStyle>
            <a:lvl1pPr lvl="0">
              <a:lnSpc>
                <a:spcPct val="100000"/>
              </a:lnSpc>
              <a:spcBef>
                <a:spcPts val="0"/>
              </a:spcBef>
              <a:spcAft>
                <a:spcPts val="0"/>
              </a:spcAft>
              <a:buClr>
                <a:schemeClr val="accent1"/>
              </a:buClr>
              <a:buSzPts val="3000"/>
              <a:buFont typeface="Jost SemiBold"/>
              <a:buNone/>
              <a:defRPr sz="3000">
                <a:solidFill>
                  <a:schemeClr val="accent1"/>
                </a:solidFill>
                <a:latin typeface="Jost SemiBold"/>
                <a:ea typeface="Jost SemiBold"/>
                <a:cs typeface="Jost SemiBold"/>
                <a:sym typeface="Jost SemiBold"/>
              </a:defRPr>
            </a:lvl1pPr>
            <a:lvl2pPr lvl="1">
              <a:lnSpc>
                <a:spcPct val="100000"/>
              </a:lnSpc>
              <a:spcBef>
                <a:spcPts val="0"/>
              </a:spcBef>
              <a:spcAft>
                <a:spcPts val="0"/>
              </a:spcAft>
              <a:buClr>
                <a:schemeClr val="accent1"/>
              </a:buClr>
              <a:buSzPts val="2800"/>
              <a:buFont typeface="Jost"/>
              <a:buNone/>
              <a:defRPr sz="2800" b="1">
                <a:solidFill>
                  <a:schemeClr val="accent1"/>
                </a:solidFill>
                <a:latin typeface="Jost"/>
                <a:ea typeface="Jost"/>
                <a:cs typeface="Jost"/>
                <a:sym typeface="Jost"/>
              </a:defRPr>
            </a:lvl2pPr>
            <a:lvl3pPr lvl="2">
              <a:lnSpc>
                <a:spcPct val="100000"/>
              </a:lnSpc>
              <a:spcBef>
                <a:spcPts val="0"/>
              </a:spcBef>
              <a:spcAft>
                <a:spcPts val="0"/>
              </a:spcAft>
              <a:buClr>
                <a:schemeClr val="accent1"/>
              </a:buClr>
              <a:buSzPts val="2800"/>
              <a:buFont typeface="Jost"/>
              <a:buNone/>
              <a:defRPr sz="2800" b="1">
                <a:solidFill>
                  <a:schemeClr val="accent1"/>
                </a:solidFill>
                <a:latin typeface="Jost"/>
                <a:ea typeface="Jost"/>
                <a:cs typeface="Jost"/>
                <a:sym typeface="Jost"/>
              </a:defRPr>
            </a:lvl3pPr>
            <a:lvl4pPr lvl="3">
              <a:lnSpc>
                <a:spcPct val="100000"/>
              </a:lnSpc>
              <a:spcBef>
                <a:spcPts val="0"/>
              </a:spcBef>
              <a:spcAft>
                <a:spcPts val="0"/>
              </a:spcAft>
              <a:buClr>
                <a:schemeClr val="accent1"/>
              </a:buClr>
              <a:buSzPts val="2800"/>
              <a:buFont typeface="Jost"/>
              <a:buNone/>
              <a:defRPr sz="2800" b="1">
                <a:solidFill>
                  <a:schemeClr val="accent1"/>
                </a:solidFill>
                <a:latin typeface="Jost"/>
                <a:ea typeface="Jost"/>
                <a:cs typeface="Jost"/>
                <a:sym typeface="Jost"/>
              </a:defRPr>
            </a:lvl4pPr>
            <a:lvl5pPr lvl="4">
              <a:lnSpc>
                <a:spcPct val="100000"/>
              </a:lnSpc>
              <a:spcBef>
                <a:spcPts val="0"/>
              </a:spcBef>
              <a:spcAft>
                <a:spcPts val="0"/>
              </a:spcAft>
              <a:buClr>
                <a:schemeClr val="accent1"/>
              </a:buClr>
              <a:buSzPts val="2800"/>
              <a:buFont typeface="Jost"/>
              <a:buNone/>
              <a:defRPr sz="2800" b="1">
                <a:solidFill>
                  <a:schemeClr val="accent1"/>
                </a:solidFill>
                <a:latin typeface="Jost"/>
                <a:ea typeface="Jost"/>
                <a:cs typeface="Jost"/>
                <a:sym typeface="Jost"/>
              </a:defRPr>
            </a:lvl5pPr>
            <a:lvl6pPr lvl="5">
              <a:lnSpc>
                <a:spcPct val="100000"/>
              </a:lnSpc>
              <a:spcBef>
                <a:spcPts val="0"/>
              </a:spcBef>
              <a:spcAft>
                <a:spcPts val="0"/>
              </a:spcAft>
              <a:buClr>
                <a:schemeClr val="accent1"/>
              </a:buClr>
              <a:buSzPts val="2800"/>
              <a:buFont typeface="Jost"/>
              <a:buNone/>
              <a:defRPr sz="2800" b="1">
                <a:solidFill>
                  <a:schemeClr val="accent1"/>
                </a:solidFill>
                <a:latin typeface="Jost"/>
                <a:ea typeface="Jost"/>
                <a:cs typeface="Jost"/>
                <a:sym typeface="Jost"/>
              </a:defRPr>
            </a:lvl6pPr>
            <a:lvl7pPr lvl="6">
              <a:lnSpc>
                <a:spcPct val="100000"/>
              </a:lnSpc>
              <a:spcBef>
                <a:spcPts val="0"/>
              </a:spcBef>
              <a:spcAft>
                <a:spcPts val="0"/>
              </a:spcAft>
              <a:buClr>
                <a:schemeClr val="accent1"/>
              </a:buClr>
              <a:buSzPts val="2800"/>
              <a:buFont typeface="Jost"/>
              <a:buNone/>
              <a:defRPr sz="2800" b="1">
                <a:solidFill>
                  <a:schemeClr val="accent1"/>
                </a:solidFill>
                <a:latin typeface="Jost"/>
                <a:ea typeface="Jost"/>
                <a:cs typeface="Jost"/>
                <a:sym typeface="Jost"/>
              </a:defRPr>
            </a:lvl7pPr>
            <a:lvl8pPr lvl="7">
              <a:lnSpc>
                <a:spcPct val="100000"/>
              </a:lnSpc>
              <a:spcBef>
                <a:spcPts val="0"/>
              </a:spcBef>
              <a:spcAft>
                <a:spcPts val="0"/>
              </a:spcAft>
              <a:buClr>
                <a:schemeClr val="accent1"/>
              </a:buClr>
              <a:buSzPts val="2800"/>
              <a:buFont typeface="Jost"/>
              <a:buNone/>
              <a:defRPr sz="2800" b="1">
                <a:solidFill>
                  <a:schemeClr val="accent1"/>
                </a:solidFill>
                <a:latin typeface="Jost"/>
                <a:ea typeface="Jost"/>
                <a:cs typeface="Jost"/>
                <a:sym typeface="Jost"/>
              </a:defRPr>
            </a:lvl8pPr>
            <a:lvl9pPr lvl="8">
              <a:lnSpc>
                <a:spcPct val="100000"/>
              </a:lnSpc>
              <a:spcBef>
                <a:spcPts val="0"/>
              </a:spcBef>
              <a:spcAft>
                <a:spcPts val="0"/>
              </a:spcAft>
              <a:buClr>
                <a:schemeClr val="accent1"/>
              </a:buClr>
              <a:buSzPts val="2800"/>
              <a:buFont typeface="Jost"/>
              <a:buNone/>
              <a:defRPr sz="2800" b="1">
                <a:solidFill>
                  <a:schemeClr val="accent1"/>
                </a:solidFill>
                <a:latin typeface="Jost"/>
                <a:ea typeface="Jost"/>
                <a:cs typeface="Jost"/>
                <a:sym typeface="Jost"/>
              </a:defRPr>
            </a:lvl9pPr>
          </a:lstStyle>
          <a:p>
            <a:endParaRPr/>
          </a:p>
        </p:txBody>
      </p:sp>
      <p:sp>
        <p:nvSpPr>
          <p:cNvPr id="7" name="Google Shape;7;p1"/>
          <p:cNvSpPr txBox="1">
            <a:spLocks noGrp="1"/>
          </p:cNvSpPr>
          <p:nvPr>
            <p:ph type="body" idx="1"/>
          </p:nvPr>
        </p:nvSpPr>
        <p:spPr>
          <a:xfrm>
            <a:off x="714175" y="1152475"/>
            <a:ext cx="7715700" cy="3416400"/>
          </a:xfrm>
          <a:prstGeom prst="rect">
            <a:avLst/>
          </a:prstGeom>
          <a:noFill/>
          <a:ln>
            <a:noFill/>
          </a:ln>
        </p:spPr>
        <p:txBody>
          <a:bodyPr spcFirstLastPara="1" wrap="square" lIns="0" tIns="0" rIns="0" bIns="0" anchor="t" anchorCtr="0">
            <a:noAutofit/>
          </a:bodyPr>
          <a:lstStyle>
            <a:lvl1pPr marL="457200" lvl="0" indent="-330200">
              <a:lnSpc>
                <a:spcPct val="100000"/>
              </a:lnSpc>
              <a:spcBef>
                <a:spcPts val="0"/>
              </a:spcBef>
              <a:spcAft>
                <a:spcPts val="0"/>
              </a:spcAft>
              <a:buClr>
                <a:schemeClr val="accent1"/>
              </a:buClr>
              <a:buSzPts val="1600"/>
              <a:buFont typeface="Jost"/>
              <a:buChar char="●"/>
              <a:defRPr sz="1600">
                <a:solidFill>
                  <a:schemeClr val="accent1"/>
                </a:solidFill>
                <a:latin typeface="Jost"/>
                <a:ea typeface="Jost"/>
                <a:cs typeface="Jost"/>
                <a:sym typeface="Jost"/>
              </a:defRPr>
            </a:lvl1pPr>
            <a:lvl2pPr marL="914400" lvl="1" indent="-330200">
              <a:lnSpc>
                <a:spcPct val="100000"/>
              </a:lnSpc>
              <a:spcBef>
                <a:spcPts val="0"/>
              </a:spcBef>
              <a:spcAft>
                <a:spcPts val="0"/>
              </a:spcAft>
              <a:buClr>
                <a:schemeClr val="accent1"/>
              </a:buClr>
              <a:buSzPts val="1600"/>
              <a:buFont typeface="Jost"/>
              <a:buChar char="○"/>
              <a:defRPr sz="1600">
                <a:solidFill>
                  <a:schemeClr val="accent1"/>
                </a:solidFill>
                <a:latin typeface="Jost"/>
                <a:ea typeface="Jost"/>
                <a:cs typeface="Jost"/>
                <a:sym typeface="Jost"/>
              </a:defRPr>
            </a:lvl2pPr>
            <a:lvl3pPr marL="1371600" lvl="2" indent="-330200">
              <a:lnSpc>
                <a:spcPct val="100000"/>
              </a:lnSpc>
              <a:spcBef>
                <a:spcPts val="0"/>
              </a:spcBef>
              <a:spcAft>
                <a:spcPts val="0"/>
              </a:spcAft>
              <a:buClr>
                <a:schemeClr val="accent1"/>
              </a:buClr>
              <a:buSzPts val="1600"/>
              <a:buFont typeface="Jost"/>
              <a:buChar char="■"/>
              <a:defRPr sz="1600">
                <a:solidFill>
                  <a:schemeClr val="accent1"/>
                </a:solidFill>
                <a:latin typeface="Jost"/>
                <a:ea typeface="Jost"/>
                <a:cs typeface="Jost"/>
                <a:sym typeface="Jost"/>
              </a:defRPr>
            </a:lvl3pPr>
            <a:lvl4pPr marL="1828800" lvl="3" indent="-330200">
              <a:lnSpc>
                <a:spcPct val="100000"/>
              </a:lnSpc>
              <a:spcBef>
                <a:spcPts val="0"/>
              </a:spcBef>
              <a:spcAft>
                <a:spcPts val="0"/>
              </a:spcAft>
              <a:buClr>
                <a:schemeClr val="accent1"/>
              </a:buClr>
              <a:buSzPts val="1600"/>
              <a:buFont typeface="Jost"/>
              <a:buChar char="●"/>
              <a:defRPr sz="1600">
                <a:solidFill>
                  <a:schemeClr val="accent1"/>
                </a:solidFill>
                <a:latin typeface="Jost"/>
                <a:ea typeface="Jost"/>
                <a:cs typeface="Jost"/>
                <a:sym typeface="Jost"/>
              </a:defRPr>
            </a:lvl4pPr>
            <a:lvl5pPr marL="2286000" lvl="4" indent="-330200">
              <a:lnSpc>
                <a:spcPct val="100000"/>
              </a:lnSpc>
              <a:spcBef>
                <a:spcPts val="0"/>
              </a:spcBef>
              <a:spcAft>
                <a:spcPts val="0"/>
              </a:spcAft>
              <a:buClr>
                <a:schemeClr val="accent1"/>
              </a:buClr>
              <a:buSzPts val="1600"/>
              <a:buFont typeface="Jost"/>
              <a:buChar char="○"/>
              <a:defRPr sz="1600">
                <a:solidFill>
                  <a:schemeClr val="accent1"/>
                </a:solidFill>
                <a:latin typeface="Jost"/>
                <a:ea typeface="Jost"/>
                <a:cs typeface="Jost"/>
                <a:sym typeface="Jost"/>
              </a:defRPr>
            </a:lvl5pPr>
            <a:lvl6pPr marL="2743200" lvl="5" indent="-330200">
              <a:lnSpc>
                <a:spcPct val="100000"/>
              </a:lnSpc>
              <a:spcBef>
                <a:spcPts val="0"/>
              </a:spcBef>
              <a:spcAft>
                <a:spcPts val="0"/>
              </a:spcAft>
              <a:buClr>
                <a:schemeClr val="accent1"/>
              </a:buClr>
              <a:buSzPts val="1600"/>
              <a:buFont typeface="Jost"/>
              <a:buChar char="■"/>
              <a:defRPr sz="1600">
                <a:solidFill>
                  <a:schemeClr val="accent1"/>
                </a:solidFill>
                <a:latin typeface="Jost"/>
                <a:ea typeface="Jost"/>
                <a:cs typeface="Jost"/>
                <a:sym typeface="Jost"/>
              </a:defRPr>
            </a:lvl6pPr>
            <a:lvl7pPr marL="3200400" lvl="6" indent="-330200">
              <a:lnSpc>
                <a:spcPct val="100000"/>
              </a:lnSpc>
              <a:spcBef>
                <a:spcPts val="0"/>
              </a:spcBef>
              <a:spcAft>
                <a:spcPts val="0"/>
              </a:spcAft>
              <a:buClr>
                <a:schemeClr val="accent1"/>
              </a:buClr>
              <a:buSzPts val="1600"/>
              <a:buFont typeface="Jost"/>
              <a:buChar char="●"/>
              <a:defRPr sz="1600">
                <a:solidFill>
                  <a:schemeClr val="accent1"/>
                </a:solidFill>
                <a:latin typeface="Jost"/>
                <a:ea typeface="Jost"/>
                <a:cs typeface="Jost"/>
                <a:sym typeface="Jost"/>
              </a:defRPr>
            </a:lvl7pPr>
            <a:lvl8pPr marL="3657600" lvl="7" indent="-330200">
              <a:lnSpc>
                <a:spcPct val="100000"/>
              </a:lnSpc>
              <a:spcBef>
                <a:spcPts val="0"/>
              </a:spcBef>
              <a:spcAft>
                <a:spcPts val="0"/>
              </a:spcAft>
              <a:buClr>
                <a:schemeClr val="accent1"/>
              </a:buClr>
              <a:buSzPts val="1600"/>
              <a:buFont typeface="Jost"/>
              <a:buChar char="○"/>
              <a:defRPr sz="1600">
                <a:solidFill>
                  <a:schemeClr val="accent1"/>
                </a:solidFill>
                <a:latin typeface="Jost"/>
                <a:ea typeface="Jost"/>
                <a:cs typeface="Jost"/>
                <a:sym typeface="Jost"/>
              </a:defRPr>
            </a:lvl8pPr>
            <a:lvl9pPr marL="4114800" lvl="8" indent="-330200">
              <a:lnSpc>
                <a:spcPct val="100000"/>
              </a:lnSpc>
              <a:spcBef>
                <a:spcPts val="0"/>
              </a:spcBef>
              <a:spcAft>
                <a:spcPts val="0"/>
              </a:spcAft>
              <a:buClr>
                <a:schemeClr val="accent1"/>
              </a:buClr>
              <a:buSzPts val="1600"/>
              <a:buFont typeface="Jost"/>
              <a:buChar char="■"/>
              <a:defRPr sz="1600">
                <a:solidFill>
                  <a:schemeClr val="accent1"/>
                </a:solidFill>
                <a:latin typeface="Jost"/>
                <a:ea typeface="Jost"/>
                <a:cs typeface="Jost"/>
                <a:sym typeface="Jo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8" r:id="rId7"/>
    <p:sldLayoutId id="2147483659" r:id="rId8"/>
    <p:sldLayoutId id="2147483664" r:id="rId9"/>
    <p:sldLayoutId id="2147483666" r:id="rId10"/>
    <p:sldLayoutId id="2147483667" r:id="rId11"/>
    <p:sldLayoutId id="2147483669" r:id="rId12"/>
    <p:sldLayoutId id="214748367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pSp>
        <p:nvGrpSpPr>
          <p:cNvPr id="219" name="Google Shape;219;p28"/>
          <p:cNvGrpSpPr/>
          <p:nvPr/>
        </p:nvGrpSpPr>
        <p:grpSpPr>
          <a:xfrm rot="906714">
            <a:off x="6889497" y="1214090"/>
            <a:ext cx="1149878" cy="1149878"/>
            <a:chOff x="6755990" y="1374375"/>
            <a:chExt cx="1149900" cy="1149900"/>
          </a:xfrm>
        </p:grpSpPr>
        <p:sp>
          <p:nvSpPr>
            <p:cNvPr id="220" name="Google Shape;220;p28"/>
            <p:cNvSpPr/>
            <p:nvPr/>
          </p:nvSpPr>
          <p:spPr>
            <a:xfrm>
              <a:off x="6755990" y="1374375"/>
              <a:ext cx="1149900" cy="114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7020275" y="1661900"/>
              <a:ext cx="621322" cy="574842"/>
            </a:xfrm>
            <a:custGeom>
              <a:avLst/>
              <a:gdLst/>
              <a:ahLst/>
              <a:cxnLst/>
              <a:rect l="l" t="t" r="r" b="b"/>
              <a:pathLst>
                <a:path w="19383" h="17933" extrusionOk="0">
                  <a:moveTo>
                    <a:pt x="7201" y="1056"/>
                  </a:moveTo>
                  <a:cubicBezTo>
                    <a:pt x="8155" y="1056"/>
                    <a:pt x="9123" y="1463"/>
                    <a:pt x="9820" y="2374"/>
                  </a:cubicBezTo>
                  <a:cubicBezTo>
                    <a:pt x="9733" y="2444"/>
                    <a:pt x="9645" y="2514"/>
                    <a:pt x="9575" y="2601"/>
                  </a:cubicBezTo>
                  <a:cubicBezTo>
                    <a:pt x="9199" y="2977"/>
                    <a:pt x="9545" y="3497"/>
                    <a:pt x="9947" y="3497"/>
                  </a:cubicBezTo>
                  <a:cubicBezTo>
                    <a:pt x="10069" y="3497"/>
                    <a:pt x="10196" y="3449"/>
                    <a:pt x="10309" y="3335"/>
                  </a:cubicBezTo>
                  <a:cubicBezTo>
                    <a:pt x="10467" y="3195"/>
                    <a:pt x="10624" y="3056"/>
                    <a:pt x="10816" y="2951"/>
                  </a:cubicBezTo>
                  <a:cubicBezTo>
                    <a:pt x="11329" y="2615"/>
                    <a:pt x="11885" y="2463"/>
                    <a:pt x="12426" y="2463"/>
                  </a:cubicBezTo>
                  <a:cubicBezTo>
                    <a:pt x="13969" y="2463"/>
                    <a:pt x="15396" y="3699"/>
                    <a:pt x="15396" y="5433"/>
                  </a:cubicBezTo>
                  <a:cubicBezTo>
                    <a:pt x="15396" y="5643"/>
                    <a:pt x="15379" y="5835"/>
                    <a:pt x="15344" y="6045"/>
                  </a:cubicBezTo>
                  <a:cubicBezTo>
                    <a:pt x="15278" y="6377"/>
                    <a:pt x="15542" y="6677"/>
                    <a:pt x="15868" y="6677"/>
                  </a:cubicBezTo>
                  <a:cubicBezTo>
                    <a:pt x="15885" y="6677"/>
                    <a:pt x="15903" y="6676"/>
                    <a:pt x="15921" y="6674"/>
                  </a:cubicBezTo>
                  <a:cubicBezTo>
                    <a:pt x="17180" y="6674"/>
                    <a:pt x="18211" y="7688"/>
                    <a:pt x="18211" y="8947"/>
                  </a:cubicBezTo>
                  <a:cubicBezTo>
                    <a:pt x="18211" y="10205"/>
                    <a:pt x="17180" y="11219"/>
                    <a:pt x="15921" y="11219"/>
                  </a:cubicBezTo>
                  <a:lnTo>
                    <a:pt x="5082" y="11219"/>
                  </a:lnTo>
                  <a:cubicBezTo>
                    <a:pt x="2618" y="11219"/>
                    <a:pt x="1499" y="8160"/>
                    <a:pt x="3387" y="6587"/>
                  </a:cubicBezTo>
                  <a:lnTo>
                    <a:pt x="3387" y="6587"/>
                  </a:lnTo>
                  <a:cubicBezTo>
                    <a:pt x="3579" y="6919"/>
                    <a:pt x="3806" y="7216"/>
                    <a:pt x="4086" y="7478"/>
                  </a:cubicBezTo>
                  <a:cubicBezTo>
                    <a:pt x="4201" y="7597"/>
                    <a:pt x="4329" y="7647"/>
                    <a:pt x="4452" y="7647"/>
                  </a:cubicBezTo>
                  <a:cubicBezTo>
                    <a:pt x="4853" y="7647"/>
                    <a:pt x="5195" y="7119"/>
                    <a:pt x="4820" y="6744"/>
                  </a:cubicBezTo>
                  <a:cubicBezTo>
                    <a:pt x="4506" y="6412"/>
                    <a:pt x="4261" y="6045"/>
                    <a:pt x="4086" y="5625"/>
                  </a:cubicBezTo>
                  <a:cubicBezTo>
                    <a:pt x="3929" y="5223"/>
                    <a:pt x="3841" y="4804"/>
                    <a:pt x="3841" y="4402"/>
                  </a:cubicBezTo>
                  <a:cubicBezTo>
                    <a:pt x="3841" y="2352"/>
                    <a:pt x="5499" y="1056"/>
                    <a:pt x="7201" y="1056"/>
                  </a:cubicBezTo>
                  <a:close/>
                  <a:moveTo>
                    <a:pt x="10331" y="14785"/>
                  </a:moveTo>
                  <a:cubicBezTo>
                    <a:pt x="10598" y="14785"/>
                    <a:pt x="10851" y="14992"/>
                    <a:pt x="10851" y="15310"/>
                  </a:cubicBezTo>
                  <a:cubicBezTo>
                    <a:pt x="10851" y="15607"/>
                    <a:pt x="10624" y="15834"/>
                    <a:pt x="10327" y="15834"/>
                  </a:cubicBezTo>
                  <a:cubicBezTo>
                    <a:pt x="9855" y="15834"/>
                    <a:pt x="9628" y="15275"/>
                    <a:pt x="9960" y="14943"/>
                  </a:cubicBezTo>
                  <a:cubicBezTo>
                    <a:pt x="10068" y="14834"/>
                    <a:pt x="10201" y="14785"/>
                    <a:pt x="10331" y="14785"/>
                  </a:cubicBezTo>
                  <a:close/>
                  <a:moveTo>
                    <a:pt x="5428" y="15834"/>
                  </a:moveTo>
                  <a:cubicBezTo>
                    <a:pt x="5695" y="15834"/>
                    <a:pt x="5957" y="16041"/>
                    <a:pt x="5957" y="16359"/>
                  </a:cubicBezTo>
                  <a:cubicBezTo>
                    <a:pt x="5957" y="16656"/>
                    <a:pt x="5712" y="16883"/>
                    <a:pt x="5432" y="16883"/>
                  </a:cubicBezTo>
                  <a:cubicBezTo>
                    <a:pt x="4960" y="16883"/>
                    <a:pt x="4733" y="16324"/>
                    <a:pt x="5065" y="15992"/>
                  </a:cubicBezTo>
                  <a:cubicBezTo>
                    <a:pt x="5168" y="15883"/>
                    <a:pt x="5299" y="15834"/>
                    <a:pt x="5428" y="15834"/>
                  </a:cubicBezTo>
                  <a:close/>
                  <a:moveTo>
                    <a:pt x="15226" y="15834"/>
                  </a:moveTo>
                  <a:cubicBezTo>
                    <a:pt x="15493" y="15834"/>
                    <a:pt x="15746" y="16041"/>
                    <a:pt x="15746" y="16359"/>
                  </a:cubicBezTo>
                  <a:cubicBezTo>
                    <a:pt x="15746" y="16656"/>
                    <a:pt x="15519" y="16883"/>
                    <a:pt x="15222" y="16883"/>
                  </a:cubicBezTo>
                  <a:cubicBezTo>
                    <a:pt x="14767" y="16883"/>
                    <a:pt x="14522" y="16324"/>
                    <a:pt x="14855" y="15992"/>
                  </a:cubicBezTo>
                  <a:cubicBezTo>
                    <a:pt x="14963" y="15883"/>
                    <a:pt x="15096" y="15834"/>
                    <a:pt x="15226" y="15834"/>
                  </a:cubicBezTo>
                  <a:close/>
                  <a:moveTo>
                    <a:pt x="7206" y="1"/>
                  </a:moveTo>
                  <a:cubicBezTo>
                    <a:pt x="4969" y="1"/>
                    <a:pt x="2781" y="1694"/>
                    <a:pt x="2792" y="4384"/>
                  </a:cubicBezTo>
                  <a:cubicBezTo>
                    <a:pt x="2792" y="4786"/>
                    <a:pt x="2845" y="5188"/>
                    <a:pt x="2950" y="5590"/>
                  </a:cubicBezTo>
                  <a:cubicBezTo>
                    <a:pt x="1" y="7632"/>
                    <a:pt x="1458" y="12268"/>
                    <a:pt x="5062" y="12268"/>
                  </a:cubicBezTo>
                  <a:cubicBezTo>
                    <a:pt x="5069" y="12268"/>
                    <a:pt x="5076" y="12268"/>
                    <a:pt x="5082" y="12268"/>
                  </a:cubicBezTo>
                  <a:lnTo>
                    <a:pt x="5957" y="12268"/>
                  </a:lnTo>
                  <a:lnTo>
                    <a:pt x="5957" y="12915"/>
                  </a:lnTo>
                  <a:lnTo>
                    <a:pt x="5135" y="13474"/>
                  </a:lnTo>
                  <a:cubicBezTo>
                    <a:pt x="4995" y="13562"/>
                    <a:pt x="4908" y="13719"/>
                    <a:pt x="4908" y="13911"/>
                  </a:cubicBezTo>
                  <a:lnTo>
                    <a:pt x="4908" y="14873"/>
                  </a:lnTo>
                  <a:cubicBezTo>
                    <a:pt x="3229" y="15467"/>
                    <a:pt x="3649" y="17932"/>
                    <a:pt x="5415" y="17932"/>
                  </a:cubicBezTo>
                  <a:cubicBezTo>
                    <a:pt x="7198" y="17932"/>
                    <a:pt x="7617" y="15467"/>
                    <a:pt x="5939" y="14873"/>
                  </a:cubicBezTo>
                  <a:lnTo>
                    <a:pt x="5939" y="14191"/>
                  </a:lnTo>
                  <a:lnTo>
                    <a:pt x="6761" y="13649"/>
                  </a:lnTo>
                  <a:cubicBezTo>
                    <a:pt x="6918" y="13544"/>
                    <a:pt x="7005" y="13387"/>
                    <a:pt x="7005" y="13212"/>
                  </a:cubicBezTo>
                  <a:lnTo>
                    <a:pt x="7005" y="12251"/>
                  </a:lnTo>
                  <a:lnTo>
                    <a:pt x="9802" y="12251"/>
                  </a:lnTo>
                  <a:lnTo>
                    <a:pt x="9802" y="13824"/>
                  </a:lnTo>
                  <a:cubicBezTo>
                    <a:pt x="8124" y="14401"/>
                    <a:pt x="8544" y="16883"/>
                    <a:pt x="10309" y="16883"/>
                  </a:cubicBezTo>
                  <a:cubicBezTo>
                    <a:pt x="12093" y="16883"/>
                    <a:pt x="12512" y="14401"/>
                    <a:pt x="10851" y="13824"/>
                  </a:cubicBezTo>
                  <a:lnTo>
                    <a:pt x="10851" y="12251"/>
                  </a:lnTo>
                  <a:lnTo>
                    <a:pt x="13648" y="12251"/>
                  </a:lnTo>
                  <a:lnTo>
                    <a:pt x="13648" y="13212"/>
                  </a:lnTo>
                  <a:cubicBezTo>
                    <a:pt x="13648" y="13387"/>
                    <a:pt x="13736" y="13544"/>
                    <a:pt x="13876" y="13649"/>
                  </a:cubicBezTo>
                  <a:lnTo>
                    <a:pt x="14697" y="14191"/>
                  </a:lnTo>
                  <a:lnTo>
                    <a:pt x="14697" y="14873"/>
                  </a:lnTo>
                  <a:cubicBezTo>
                    <a:pt x="13019" y="15467"/>
                    <a:pt x="13456" y="17932"/>
                    <a:pt x="15222" y="17932"/>
                  </a:cubicBezTo>
                  <a:cubicBezTo>
                    <a:pt x="16987" y="17932"/>
                    <a:pt x="17407" y="15467"/>
                    <a:pt x="15746" y="14873"/>
                  </a:cubicBezTo>
                  <a:lnTo>
                    <a:pt x="15746" y="13911"/>
                  </a:lnTo>
                  <a:cubicBezTo>
                    <a:pt x="15746" y="13719"/>
                    <a:pt x="15659" y="13562"/>
                    <a:pt x="15501" y="13474"/>
                  </a:cubicBezTo>
                  <a:lnTo>
                    <a:pt x="14697" y="12915"/>
                  </a:lnTo>
                  <a:lnTo>
                    <a:pt x="14697" y="12268"/>
                  </a:lnTo>
                  <a:lnTo>
                    <a:pt x="15921" y="12268"/>
                  </a:lnTo>
                  <a:cubicBezTo>
                    <a:pt x="17652" y="12268"/>
                    <a:pt x="19103" y="10940"/>
                    <a:pt x="19242" y="9209"/>
                  </a:cubicBezTo>
                  <a:cubicBezTo>
                    <a:pt x="19382" y="7478"/>
                    <a:pt x="18159" y="5922"/>
                    <a:pt x="16445" y="5660"/>
                  </a:cubicBezTo>
                  <a:lnTo>
                    <a:pt x="16445" y="5433"/>
                  </a:lnTo>
                  <a:cubicBezTo>
                    <a:pt x="16432" y="3105"/>
                    <a:pt x="14519" y="1407"/>
                    <a:pt x="12408" y="1407"/>
                  </a:cubicBezTo>
                  <a:cubicBezTo>
                    <a:pt x="11840" y="1407"/>
                    <a:pt x="11258" y="1530"/>
                    <a:pt x="10694" y="1797"/>
                  </a:cubicBezTo>
                  <a:cubicBezTo>
                    <a:pt x="9784" y="556"/>
                    <a:pt x="8487" y="1"/>
                    <a:pt x="7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28"/>
          <p:cNvSpPr txBox="1">
            <a:spLocks noGrp="1"/>
          </p:cNvSpPr>
          <p:nvPr>
            <p:ph type="ctrTitle"/>
          </p:nvPr>
        </p:nvSpPr>
        <p:spPr>
          <a:xfrm>
            <a:off x="714175" y="969450"/>
            <a:ext cx="5764954" cy="2291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800"/>
              <a:t>Giám sát hạ tầng Cloud sử dụng Prometheus &amp; Loki kết hợp Grafana &amp; Icinga cho ứng dụng microservices trên K3s</a:t>
            </a:r>
            <a:endParaRPr sz="2800"/>
          </a:p>
        </p:txBody>
      </p:sp>
      <p:sp>
        <p:nvSpPr>
          <p:cNvPr id="223" name="Google Shape;223;p28"/>
          <p:cNvSpPr txBox="1">
            <a:spLocks noGrp="1"/>
          </p:cNvSpPr>
          <p:nvPr>
            <p:ph type="subTitle" idx="1"/>
          </p:nvPr>
        </p:nvSpPr>
        <p:spPr>
          <a:xfrm rot="-59659">
            <a:off x="718352" y="3991912"/>
            <a:ext cx="5238189" cy="52687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NT531.P11 – Nhóm 1</a:t>
            </a:r>
            <a:endParaRPr/>
          </a:p>
        </p:txBody>
      </p:sp>
      <p:cxnSp>
        <p:nvCxnSpPr>
          <p:cNvPr id="224" name="Google Shape;224;p28"/>
          <p:cNvCxnSpPr/>
          <p:nvPr/>
        </p:nvCxnSpPr>
        <p:spPr>
          <a:xfrm>
            <a:off x="742446" y="3775575"/>
            <a:ext cx="2595000" cy="0"/>
          </a:xfrm>
          <a:prstGeom prst="straightConnector1">
            <a:avLst/>
          </a:prstGeom>
          <a:noFill/>
          <a:ln w="9525" cap="flat" cmpd="sng">
            <a:solidFill>
              <a:schemeClr val="accent1"/>
            </a:solidFill>
            <a:prstDash val="solid"/>
            <a:round/>
            <a:headEnd type="none" w="med" len="med"/>
            <a:tailEnd type="none" w="med" len="med"/>
          </a:ln>
        </p:spPr>
      </p:cxnSp>
      <p:grpSp>
        <p:nvGrpSpPr>
          <p:cNvPr id="225" name="Google Shape;225;p28"/>
          <p:cNvGrpSpPr/>
          <p:nvPr/>
        </p:nvGrpSpPr>
        <p:grpSpPr>
          <a:xfrm rot="-762542">
            <a:off x="7723050" y="1879166"/>
            <a:ext cx="1149900" cy="1149900"/>
            <a:chOff x="7144390" y="2062575"/>
            <a:chExt cx="1149900" cy="1149900"/>
          </a:xfrm>
        </p:grpSpPr>
        <p:sp>
          <p:nvSpPr>
            <p:cNvPr id="226" name="Google Shape;226;p28"/>
            <p:cNvSpPr/>
            <p:nvPr/>
          </p:nvSpPr>
          <p:spPr>
            <a:xfrm>
              <a:off x="7144390" y="2062575"/>
              <a:ext cx="1149900" cy="114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28"/>
            <p:cNvGrpSpPr/>
            <p:nvPr/>
          </p:nvGrpSpPr>
          <p:grpSpPr>
            <a:xfrm>
              <a:off x="7393719" y="2342761"/>
              <a:ext cx="651289" cy="589792"/>
              <a:chOff x="988338" y="1930075"/>
              <a:chExt cx="494750" cy="448000"/>
            </a:xfrm>
          </p:grpSpPr>
          <p:sp>
            <p:nvSpPr>
              <p:cNvPr id="228" name="Google Shape;228;p28"/>
              <p:cNvSpPr/>
              <p:nvPr/>
            </p:nvSpPr>
            <p:spPr>
              <a:xfrm>
                <a:off x="988338" y="1930075"/>
                <a:ext cx="494750" cy="448000"/>
              </a:xfrm>
              <a:custGeom>
                <a:avLst/>
                <a:gdLst/>
                <a:ahLst/>
                <a:cxnLst/>
                <a:rect l="l" t="t" r="r" b="b"/>
                <a:pathLst>
                  <a:path w="19790" h="17920" extrusionOk="0">
                    <a:moveTo>
                      <a:pt x="7129" y="1042"/>
                    </a:moveTo>
                    <a:cubicBezTo>
                      <a:pt x="8081" y="1042"/>
                      <a:pt x="9046" y="1450"/>
                      <a:pt x="9738" y="2361"/>
                    </a:cubicBezTo>
                    <a:cubicBezTo>
                      <a:pt x="9651" y="2431"/>
                      <a:pt x="9581" y="2501"/>
                      <a:pt x="9493" y="2589"/>
                    </a:cubicBezTo>
                    <a:cubicBezTo>
                      <a:pt x="9167" y="2969"/>
                      <a:pt x="9496" y="3456"/>
                      <a:pt x="9897" y="3456"/>
                    </a:cubicBezTo>
                    <a:cubicBezTo>
                      <a:pt x="10012" y="3456"/>
                      <a:pt x="10132" y="3416"/>
                      <a:pt x="10245" y="3323"/>
                    </a:cubicBezTo>
                    <a:cubicBezTo>
                      <a:pt x="10385" y="3183"/>
                      <a:pt x="10560" y="3043"/>
                      <a:pt x="10734" y="2938"/>
                    </a:cubicBezTo>
                    <a:cubicBezTo>
                      <a:pt x="11250" y="2601"/>
                      <a:pt x="11808" y="2448"/>
                      <a:pt x="12352" y="2448"/>
                    </a:cubicBezTo>
                    <a:cubicBezTo>
                      <a:pt x="13892" y="2448"/>
                      <a:pt x="15315" y="3676"/>
                      <a:pt x="15315" y="5420"/>
                    </a:cubicBezTo>
                    <a:cubicBezTo>
                      <a:pt x="15315" y="5630"/>
                      <a:pt x="15297" y="5823"/>
                      <a:pt x="15262" y="6032"/>
                    </a:cubicBezTo>
                    <a:cubicBezTo>
                      <a:pt x="15196" y="6364"/>
                      <a:pt x="15460" y="6664"/>
                      <a:pt x="15786" y="6664"/>
                    </a:cubicBezTo>
                    <a:cubicBezTo>
                      <a:pt x="15803" y="6664"/>
                      <a:pt x="15821" y="6663"/>
                      <a:pt x="15839" y="6662"/>
                    </a:cubicBezTo>
                    <a:cubicBezTo>
                      <a:pt x="17098" y="6662"/>
                      <a:pt x="18129" y="7676"/>
                      <a:pt x="18129" y="8934"/>
                    </a:cubicBezTo>
                    <a:cubicBezTo>
                      <a:pt x="18129" y="10175"/>
                      <a:pt x="17098" y="11207"/>
                      <a:pt x="15839" y="11207"/>
                    </a:cubicBezTo>
                    <a:lnTo>
                      <a:pt x="15507" y="11207"/>
                    </a:lnTo>
                    <a:cubicBezTo>
                      <a:pt x="14912" y="8777"/>
                      <a:pt x="12727" y="7081"/>
                      <a:pt x="10245" y="7081"/>
                    </a:cubicBezTo>
                    <a:cubicBezTo>
                      <a:pt x="7745" y="7081"/>
                      <a:pt x="5560" y="8777"/>
                      <a:pt x="4966" y="11207"/>
                    </a:cubicBezTo>
                    <a:cubicBezTo>
                      <a:pt x="3532" y="11189"/>
                      <a:pt x="2361" y="10018"/>
                      <a:pt x="2378" y="8585"/>
                    </a:cubicBezTo>
                    <a:cubicBezTo>
                      <a:pt x="2378" y="7798"/>
                      <a:pt x="2710" y="7064"/>
                      <a:pt x="3305" y="6574"/>
                    </a:cubicBezTo>
                    <a:cubicBezTo>
                      <a:pt x="3497" y="6889"/>
                      <a:pt x="3724" y="7204"/>
                      <a:pt x="4004" y="7466"/>
                    </a:cubicBezTo>
                    <a:cubicBezTo>
                      <a:pt x="4119" y="7585"/>
                      <a:pt x="4248" y="7634"/>
                      <a:pt x="4372" y="7634"/>
                    </a:cubicBezTo>
                    <a:cubicBezTo>
                      <a:pt x="4777" y="7634"/>
                      <a:pt x="5126" y="7106"/>
                      <a:pt x="4738" y="6732"/>
                    </a:cubicBezTo>
                    <a:cubicBezTo>
                      <a:pt x="4424" y="6399"/>
                      <a:pt x="4179" y="6015"/>
                      <a:pt x="4004" y="5595"/>
                    </a:cubicBezTo>
                    <a:cubicBezTo>
                      <a:pt x="3847" y="5211"/>
                      <a:pt x="3777" y="4791"/>
                      <a:pt x="3777" y="4372"/>
                    </a:cubicBezTo>
                    <a:cubicBezTo>
                      <a:pt x="3777" y="2334"/>
                      <a:pt x="5433" y="1042"/>
                      <a:pt x="7129" y="1042"/>
                    </a:cubicBezTo>
                    <a:close/>
                    <a:moveTo>
                      <a:pt x="2889" y="15822"/>
                    </a:moveTo>
                    <a:cubicBezTo>
                      <a:pt x="3156" y="15822"/>
                      <a:pt x="3410" y="16029"/>
                      <a:pt x="3410" y="16346"/>
                    </a:cubicBezTo>
                    <a:cubicBezTo>
                      <a:pt x="3410" y="16643"/>
                      <a:pt x="3182" y="16871"/>
                      <a:pt x="2885" y="16871"/>
                    </a:cubicBezTo>
                    <a:cubicBezTo>
                      <a:pt x="2413" y="16871"/>
                      <a:pt x="2186" y="16311"/>
                      <a:pt x="2518" y="15979"/>
                    </a:cubicBezTo>
                    <a:cubicBezTo>
                      <a:pt x="2627" y="15871"/>
                      <a:pt x="2760" y="15822"/>
                      <a:pt x="2889" y="15822"/>
                    </a:cubicBezTo>
                    <a:close/>
                    <a:moveTo>
                      <a:pt x="10203" y="8131"/>
                    </a:moveTo>
                    <a:cubicBezTo>
                      <a:pt x="12447" y="8131"/>
                      <a:pt x="14603" y="9880"/>
                      <a:pt x="14615" y="12518"/>
                    </a:cubicBezTo>
                    <a:cubicBezTo>
                      <a:pt x="14615" y="14930"/>
                      <a:pt x="12657" y="16888"/>
                      <a:pt x="10245" y="16888"/>
                    </a:cubicBezTo>
                    <a:cubicBezTo>
                      <a:pt x="6347" y="16888"/>
                      <a:pt x="4389" y="12168"/>
                      <a:pt x="7151" y="9424"/>
                    </a:cubicBezTo>
                    <a:cubicBezTo>
                      <a:pt x="8038" y="8530"/>
                      <a:pt x="9131" y="8131"/>
                      <a:pt x="10203" y="8131"/>
                    </a:cubicBezTo>
                    <a:close/>
                    <a:moveTo>
                      <a:pt x="17581" y="15826"/>
                    </a:moveTo>
                    <a:cubicBezTo>
                      <a:pt x="17852" y="15826"/>
                      <a:pt x="18112" y="16042"/>
                      <a:pt x="18112" y="16364"/>
                    </a:cubicBezTo>
                    <a:cubicBezTo>
                      <a:pt x="18112" y="16643"/>
                      <a:pt x="17867" y="16888"/>
                      <a:pt x="17587" y="16888"/>
                    </a:cubicBezTo>
                    <a:cubicBezTo>
                      <a:pt x="17115" y="16871"/>
                      <a:pt x="16888" y="16311"/>
                      <a:pt x="17220" y="15979"/>
                    </a:cubicBezTo>
                    <a:cubicBezTo>
                      <a:pt x="17326" y="15873"/>
                      <a:pt x="17455" y="15826"/>
                      <a:pt x="17581" y="15826"/>
                    </a:cubicBezTo>
                    <a:close/>
                    <a:moveTo>
                      <a:pt x="7126" y="0"/>
                    </a:moveTo>
                    <a:cubicBezTo>
                      <a:pt x="4892" y="0"/>
                      <a:pt x="2710" y="1690"/>
                      <a:pt x="2710" y="4372"/>
                    </a:cubicBezTo>
                    <a:cubicBezTo>
                      <a:pt x="2710" y="4774"/>
                      <a:pt x="2763" y="5176"/>
                      <a:pt x="2885" y="5560"/>
                    </a:cubicBezTo>
                    <a:cubicBezTo>
                      <a:pt x="1" y="7571"/>
                      <a:pt x="1312" y="12081"/>
                      <a:pt x="4826" y="12256"/>
                    </a:cubicBezTo>
                    <a:lnTo>
                      <a:pt x="4826" y="12500"/>
                    </a:lnTo>
                    <a:cubicBezTo>
                      <a:pt x="4826" y="12780"/>
                      <a:pt x="4843" y="13077"/>
                      <a:pt x="4896" y="13374"/>
                    </a:cubicBezTo>
                    <a:lnTo>
                      <a:pt x="2885" y="13374"/>
                    </a:lnTo>
                    <a:cubicBezTo>
                      <a:pt x="2606" y="13374"/>
                      <a:pt x="2361" y="13602"/>
                      <a:pt x="2378" y="13899"/>
                    </a:cubicBezTo>
                    <a:lnTo>
                      <a:pt x="2378" y="14860"/>
                    </a:lnTo>
                    <a:cubicBezTo>
                      <a:pt x="700" y="15455"/>
                      <a:pt x="1120" y="17920"/>
                      <a:pt x="2903" y="17920"/>
                    </a:cubicBezTo>
                    <a:cubicBezTo>
                      <a:pt x="4668" y="17920"/>
                      <a:pt x="5088" y="15455"/>
                      <a:pt x="3427" y="14860"/>
                    </a:cubicBezTo>
                    <a:lnTo>
                      <a:pt x="3427" y="14423"/>
                    </a:lnTo>
                    <a:lnTo>
                      <a:pt x="5175" y="14423"/>
                    </a:lnTo>
                    <a:cubicBezTo>
                      <a:pt x="5962" y="16539"/>
                      <a:pt x="7990" y="17920"/>
                      <a:pt x="10245" y="17920"/>
                    </a:cubicBezTo>
                    <a:cubicBezTo>
                      <a:pt x="12500" y="17920"/>
                      <a:pt x="14510" y="16539"/>
                      <a:pt x="15315" y="14423"/>
                    </a:cubicBezTo>
                    <a:lnTo>
                      <a:pt x="17063" y="14423"/>
                    </a:lnTo>
                    <a:lnTo>
                      <a:pt x="17063" y="14860"/>
                    </a:lnTo>
                    <a:cubicBezTo>
                      <a:pt x="15384" y="15455"/>
                      <a:pt x="15821" y="17920"/>
                      <a:pt x="17587" y="17920"/>
                    </a:cubicBezTo>
                    <a:cubicBezTo>
                      <a:pt x="19353" y="17920"/>
                      <a:pt x="19790" y="15455"/>
                      <a:pt x="18112" y="14860"/>
                    </a:cubicBezTo>
                    <a:lnTo>
                      <a:pt x="18112" y="13899"/>
                    </a:lnTo>
                    <a:cubicBezTo>
                      <a:pt x="18112" y="13602"/>
                      <a:pt x="17867" y="13374"/>
                      <a:pt x="17570" y="13374"/>
                    </a:cubicBezTo>
                    <a:lnTo>
                      <a:pt x="15594" y="13374"/>
                    </a:lnTo>
                    <a:cubicBezTo>
                      <a:pt x="15629" y="13077"/>
                      <a:pt x="15664" y="12798"/>
                      <a:pt x="15664" y="12500"/>
                    </a:cubicBezTo>
                    <a:lnTo>
                      <a:pt x="15664" y="12256"/>
                    </a:lnTo>
                    <a:lnTo>
                      <a:pt x="15839" y="12256"/>
                    </a:lnTo>
                    <a:cubicBezTo>
                      <a:pt x="17587" y="12256"/>
                      <a:pt x="19038" y="10927"/>
                      <a:pt x="19178" y="9179"/>
                    </a:cubicBezTo>
                    <a:cubicBezTo>
                      <a:pt x="19300" y="7448"/>
                      <a:pt x="18077" y="5910"/>
                      <a:pt x="16363" y="5648"/>
                    </a:cubicBezTo>
                    <a:lnTo>
                      <a:pt x="16363" y="5420"/>
                    </a:lnTo>
                    <a:cubicBezTo>
                      <a:pt x="16350" y="3093"/>
                      <a:pt x="14437" y="1394"/>
                      <a:pt x="12326" y="1394"/>
                    </a:cubicBezTo>
                    <a:cubicBezTo>
                      <a:pt x="11758" y="1394"/>
                      <a:pt x="11176" y="1517"/>
                      <a:pt x="10612" y="1784"/>
                    </a:cubicBezTo>
                    <a:cubicBezTo>
                      <a:pt x="9697" y="551"/>
                      <a:pt x="8403" y="0"/>
                      <a:pt x="71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1165338" y="2229450"/>
                <a:ext cx="157800" cy="26250"/>
              </a:xfrm>
              <a:custGeom>
                <a:avLst/>
                <a:gdLst/>
                <a:ahLst/>
                <a:cxnLst/>
                <a:rect l="l" t="t" r="r" b="b"/>
                <a:pathLst>
                  <a:path w="6312" h="1050" extrusionOk="0">
                    <a:moveTo>
                      <a:pt x="700" y="1"/>
                    </a:moveTo>
                    <a:cubicBezTo>
                      <a:pt x="1" y="1"/>
                      <a:pt x="1" y="1050"/>
                      <a:pt x="700" y="1050"/>
                    </a:cubicBezTo>
                    <a:lnTo>
                      <a:pt x="5612" y="1050"/>
                    </a:lnTo>
                    <a:cubicBezTo>
                      <a:pt x="6312" y="1050"/>
                      <a:pt x="6312" y="1"/>
                      <a:pt x="5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 name="Google Shape;230;p28"/>
          <p:cNvGrpSpPr/>
          <p:nvPr/>
        </p:nvGrpSpPr>
        <p:grpSpPr>
          <a:xfrm rot="-522130">
            <a:off x="6889608" y="2571860"/>
            <a:ext cx="1149914" cy="1149914"/>
            <a:chOff x="6598350" y="2932555"/>
            <a:chExt cx="1149900" cy="1149900"/>
          </a:xfrm>
        </p:grpSpPr>
        <p:sp>
          <p:nvSpPr>
            <p:cNvPr id="231" name="Google Shape;231;p28"/>
            <p:cNvSpPr/>
            <p:nvPr/>
          </p:nvSpPr>
          <p:spPr>
            <a:xfrm>
              <a:off x="6598350" y="2932555"/>
              <a:ext cx="1149900" cy="1149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8"/>
            <p:cNvGrpSpPr/>
            <p:nvPr/>
          </p:nvGrpSpPr>
          <p:grpSpPr>
            <a:xfrm>
              <a:off x="6855332" y="3212566"/>
              <a:ext cx="636203" cy="590041"/>
              <a:chOff x="3960163" y="2623325"/>
              <a:chExt cx="483400" cy="448325"/>
            </a:xfrm>
          </p:grpSpPr>
          <p:sp>
            <p:nvSpPr>
              <p:cNvPr id="233" name="Google Shape;233;p28"/>
              <p:cNvSpPr/>
              <p:nvPr/>
            </p:nvSpPr>
            <p:spPr>
              <a:xfrm>
                <a:off x="3960163" y="2623325"/>
                <a:ext cx="483400" cy="448325"/>
              </a:xfrm>
              <a:custGeom>
                <a:avLst/>
                <a:gdLst/>
                <a:ahLst/>
                <a:cxnLst/>
                <a:rect l="l" t="t" r="r" b="b"/>
                <a:pathLst>
                  <a:path w="19336" h="17933" extrusionOk="0">
                    <a:moveTo>
                      <a:pt x="7092" y="1047"/>
                    </a:moveTo>
                    <a:cubicBezTo>
                      <a:pt x="8095" y="1047"/>
                      <a:pt x="9081" y="1503"/>
                      <a:pt x="9721" y="2357"/>
                    </a:cubicBezTo>
                    <a:cubicBezTo>
                      <a:pt x="9651" y="2426"/>
                      <a:pt x="9563" y="2496"/>
                      <a:pt x="9493" y="2566"/>
                    </a:cubicBezTo>
                    <a:cubicBezTo>
                      <a:pt x="9102" y="2957"/>
                      <a:pt x="9460" y="3494"/>
                      <a:pt x="9877" y="3494"/>
                    </a:cubicBezTo>
                    <a:cubicBezTo>
                      <a:pt x="10001" y="3494"/>
                      <a:pt x="10129" y="3447"/>
                      <a:pt x="10245" y="3335"/>
                    </a:cubicBezTo>
                    <a:cubicBezTo>
                      <a:pt x="10385" y="3178"/>
                      <a:pt x="10560" y="3056"/>
                      <a:pt x="10735" y="2933"/>
                    </a:cubicBezTo>
                    <a:cubicBezTo>
                      <a:pt x="11247" y="2598"/>
                      <a:pt x="11803" y="2446"/>
                      <a:pt x="12345" y="2446"/>
                    </a:cubicBezTo>
                    <a:cubicBezTo>
                      <a:pt x="13893" y="2446"/>
                      <a:pt x="15328" y="3685"/>
                      <a:pt x="15315" y="5433"/>
                    </a:cubicBezTo>
                    <a:cubicBezTo>
                      <a:pt x="15315" y="5626"/>
                      <a:pt x="15297" y="5835"/>
                      <a:pt x="15262" y="6028"/>
                    </a:cubicBezTo>
                    <a:cubicBezTo>
                      <a:pt x="15194" y="6351"/>
                      <a:pt x="15441" y="6658"/>
                      <a:pt x="15760" y="6658"/>
                    </a:cubicBezTo>
                    <a:cubicBezTo>
                      <a:pt x="15769" y="6658"/>
                      <a:pt x="15778" y="6657"/>
                      <a:pt x="15787" y="6657"/>
                    </a:cubicBezTo>
                    <a:lnTo>
                      <a:pt x="15839" y="6657"/>
                    </a:lnTo>
                    <a:cubicBezTo>
                      <a:pt x="17098" y="6657"/>
                      <a:pt x="18112" y="7671"/>
                      <a:pt x="18112" y="8929"/>
                    </a:cubicBezTo>
                    <a:cubicBezTo>
                      <a:pt x="18112" y="10188"/>
                      <a:pt x="17098" y="11202"/>
                      <a:pt x="15839" y="11202"/>
                    </a:cubicBezTo>
                    <a:lnTo>
                      <a:pt x="15507" y="11202"/>
                    </a:lnTo>
                    <a:cubicBezTo>
                      <a:pt x="14913" y="8772"/>
                      <a:pt x="12727" y="7059"/>
                      <a:pt x="10245" y="7059"/>
                    </a:cubicBezTo>
                    <a:cubicBezTo>
                      <a:pt x="7745" y="7059"/>
                      <a:pt x="5560" y="8772"/>
                      <a:pt x="4966" y="11202"/>
                    </a:cubicBezTo>
                    <a:cubicBezTo>
                      <a:pt x="2518" y="11185"/>
                      <a:pt x="1417" y="8125"/>
                      <a:pt x="3305" y="6552"/>
                    </a:cubicBezTo>
                    <a:lnTo>
                      <a:pt x="3305" y="6552"/>
                    </a:lnTo>
                    <a:cubicBezTo>
                      <a:pt x="3497" y="6884"/>
                      <a:pt x="3725" y="7199"/>
                      <a:pt x="3987" y="7461"/>
                    </a:cubicBezTo>
                    <a:cubicBezTo>
                      <a:pt x="4105" y="7575"/>
                      <a:pt x="4235" y="7622"/>
                      <a:pt x="4359" y="7622"/>
                    </a:cubicBezTo>
                    <a:cubicBezTo>
                      <a:pt x="4769" y="7622"/>
                      <a:pt x="5114" y="7103"/>
                      <a:pt x="4738" y="6727"/>
                    </a:cubicBezTo>
                    <a:cubicBezTo>
                      <a:pt x="4424" y="6395"/>
                      <a:pt x="4162" y="6010"/>
                      <a:pt x="4004" y="5591"/>
                    </a:cubicBezTo>
                    <a:cubicBezTo>
                      <a:pt x="3392" y="4052"/>
                      <a:pt x="4004" y="2287"/>
                      <a:pt x="5455" y="1482"/>
                    </a:cubicBezTo>
                    <a:cubicBezTo>
                      <a:pt x="5968" y="1188"/>
                      <a:pt x="6533" y="1047"/>
                      <a:pt x="7092" y="1047"/>
                    </a:cubicBezTo>
                    <a:close/>
                    <a:moveTo>
                      <a:pt x="10207" y="8126"/>
                    </a:moveTo>
                    <a:cubicBezTo>
                      <a:pt x="12455" y="8126"/>
                      <a:pt x="14615" y="9875"/>
                      <a:pt x="14615" y="12513"/>
                    </a:cubicBezTo>
                    <a:cubicBezTo>
                      <a:pt x="14615" y="14926"/>
                      <a:pt x="12657" y="16883"/>
                      <a:pt x="10245" y="16883"/>
                    </a:cubicBezTo>
                    <a:cubicBezTo>
                      <a:pt x="6347" y="16883"/>
                      <a:pt x="4389" y="12164"/>
                      <a:pt x="7151" y="9419"/>
                    </a:cubicBezTo>
                    <a:cubicBezTo>
                      <a:pt x="8038" y="8526"/>
                      <a:pt x="9133" y="8126"/>
                      <a:pt x="10207" y="8126"/>
                    </a:cubicBezTo>
                    <a:close/>
                    <a:moveTo>
                      <a:pt x="7128" y="1"/>
                    </a:moveTo>
                    <a:cubicBezTo>
                      <a:pt x="4895" y="1"/>
                      <a:pt x="2711" y="1694"/>
                      <a:pt x="2711" y="4384"/>
                    </a:cubicBezTo>
                    <a:cubicBezTo>
                      <a:pt x="2711" y="4786"/>
                      <a:pt x="2763" y="5188"/>
                      <a:pt x="2885" y="5573"/>
                    </a:cubicBezTo>
                    <a:cubicBezTo>
                      <a:pt x="1" y="7583"/>
                      <a:pt x="1312" y="12094"/>
                      <a:pt x="4826" y="12251"/>
                    </a:cubicBezTo>
                    <a:lnTo>
                      <a:pt x="4826" y="12496"/>
                    </a:lnTo>
                    <a:cubicBezTo>
                      <a:pt x="4826" y="15502"/>
                      <a:pt x="7238" y="17932"/>
                      <a:pt x="10245" y="17932"/>
                    </a:cubicBezTo>
                    <a:cubicBezTo>
                      <a:pt x="13234" y="17932"/>
                      <a:pt x="15664" y="15502"/>
                      <a:pt x="15664" y="12496"/>
                    </a:cubicBezTo>
                    <a:lnTo>
                      <a:pt x="15664" y="12251"/>
                    </a:lnTo>
                    <a:lnTo>
                      <a:pt x="15839" y="12251"/>
                    </a:lnTo>
                    <a:cubicBezTo>
                      <a:pt x="15862" y="12251"/>
                      <a:pt x="15884" y="12252"/>
                      <a:pt x="15906" y="12252"/>
                    </a:cubicBezTo>
                    <a:cubicBezTo>
                      <a:pt x="17642" y="12252"/>
                      <a:pt x="19075" y="10918"/>
                      <a:pt x="19213" y="9192"/>
                    </a:cubicBezTo>
                    <a:cubicBezTo>
                      <a:pt x="19335" y="7444"/>
                      <a:pt x="18094" y="5888"/>
                      <a:pt x="16364" y="5643"/>
                    </a:cubicBezTo>
                    <a:lnTo>
                      <a:pt x="16364" y="5416"/>
                    </a:lnTo>
                    <a:cubicBezTo>
                      <a:pt x="16350" y="3102"/>
                      <a:pt x="14437" y="1407"/>
                      <a:pt x="12327" y="1407"/>
                    </a:cubicBezTo>
                    <a:cubicBezTo>
                      <a:pt x="11759" y="1407"/>
                      <a:pt x="11176" y="1530"/>
                      <a:pt x="10612" y="1797"/>
                    </a:cubicBezTo>
                    <a:cubicBezTo>
                      <a:pt x="9702" y="556"/>
                      <a:pt x="8407" y="1"/>
                      <a:pt x="7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4104838" y="2872725"/>
                <a:ext cx="222475" cy="146050"/>
              </a:xfrm>
              <a:custGeom>
                <a:avLst/>
                <a:gdLst/>
                <a:ahLst/>
                <a:cxnLst/>
                <a:rect l="l" t="t" r="r" b="b"/>
                <a:pathLst>
                  <a:path w="8899" h="5842" extrusionOk="0">
                    <a:moveTo>
                      <a:pt x="2457" y="1"/>
                    </a:moveTo>
                    <a:cubicBezTo>
                      <a:pt x="2336" y="1"/>
                      <a:pt x="2210" y="48"/>
                      <a:pt x="2098" y="160"/>
                    </a:cubicBezTo>
                    <a:cubicBezTo>
                      <a:pt x="0" y="2257"/>
                      <a:pt x="1486" y="5841"/>
                      <a:pt x="4458" y="5841"/>
                    </a:cubicBezTo>
                    <a:cubicBezTo>
                      <a:pt x="7412" y="5841"/>
                      <a:pt x="8898" y="2257"/>
                      <a:pt x="6801" y="160"/>
                    </a:cubicBezTo>
                    <a:cubicBezTo>
                      <a:pt x="6696" y="64"/>
                      <a:pt x="6560" y="15"/>
                      <a:pt x="6427" y="15"/>
                    </a:cubicBezTo>
                    <a:cubicBezTo>
                      <a:pt x="6294" y="15"/>
                      <a:pt x="6162" y="64"/>
                      <a:pt x="6066" y="160"/>
                    </a:cubicBezTo>
                    <a:cubicBezTo>
                      <a:pt x="5857" y="369"/>
                      <a:pt x="5857" y="702"/>
                      <a:pt x="6066" y="911"/>
                    </a:cubicBezTo>
                    <a:cubicBezTo>
                      <a:pt x="7482" y="2345"/>
                      <a:pt x="6468" y="4792"/>
                      <a:pt x="4458" y="4792"/>
                    </a:cubicBezTo>
                    <a:cubicBezTo>
                      <a:pt x="2430" y="4792"/>
                      <a:pt x="1416" y="2345"/>
                      <a:pt x="2850" y="911"/>
                    </a:cubicBezTo>
                    <a:cubicBezTo>
                      <a:pt x="3227" y="534"/>
                      <a:pt x="286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a:off x="4202738" y="2852675"/>
                <a:ext cx="26675" cy="78675"/>
              </a:xfrm>
              <a:custGeom>
                <a:avLst/>
                <a:gdLst/>
                <a:ahLst/>
                <a:cxnLst/>
                <a:rect l="l" t="t" r="r" b="b"/>
                <a:pathLst>
                  <a:path w="1067" h="3147" extrusionOk="0">
                    <a:moveTo>
                      <a:pt x="542" y="0"/>
                    </a:moveTo>
                    <a:cubicBezTo>
                      <a:pt x="280" y="0"/>
                      <a:pt x="18" y="175"/>
                      <a:pt x="18" y="525"/>
                    </a:cubicBezTo>
                    <a:lnTo>
                      <a:pt x="18" y="2622"/>
                    </a:lnTo>
                    <a:cubicBezTo>
                      <a:pt x="0" y="2902"/>
                      <a:pt x="245" y="3147"/>
                      <a:pt x="542" y="3147"/>
                    </a:cubicBezTo>
                    <a:cubicBezTo>
                      <a:pt x="822" y="3147"/>
                      <a:pt x="1066" y="2902"/>
                      <a:pt x="1066" y="2622"/>
                    </a:cubicBezTo>
                    <a:lnTo>
                      <a:pt x="1066" y="525"/>
                    </a:lnTo>
                    <a:cubicBezTo>
                      <a:pt x="1066" y="175"/>
                      <a:pt x="804" y="0"/>
                      <a:pt x="5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p33">
            <a:extLst>
              <a:ext uri="{FF2B5EF4-FFF2-40B4-BE49-F238E27FC236}">
                <a16:creationId xmlns:a16="http://schemas.microsoft.com/office/drawing/2014/main" id="{8BFCFBBA-B9BA-4B0F-31D6-49F0918B2D14}"/>
              </a:ext>
            </a:extLst>
          </p:cNvPr>
          <p:cNvSpPr txBox="1">
            <a:spLocks/>
          </p:cNvSpPr>
          <p:nvPr/>
        </p:nvSpPr>
        <p:spPr>
          <a:xfrm>
            <a:off x="705259" y="3432075"/>
            <a:ext cx="3866741" cy="3435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a:t>GVHD: ThS Đặng Lê Bảo Chương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5" name="Google Shape;308;p32">
            <a:extLst>
              <a:ext uri="{FF2B5EF4-FFF2-40B4-BE49-F238E27FC236}">
                <a16:creationId xmlns:a16="http://schemas.microsoft.com/office/drawing/2014/main" id="{736FF3DF-AECE-7426-D948-423C88940AFC}"/>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Monitoring tools</a:t>
            </a:r>
            <a:endParaRPr lang="en-US" sz="3200"/>
          </a:p>
        </p:txBody>
      </p:sp>
      <p:cxnSp>
        <p:nvCxnSpPr>
          <p:cNvPr id="6" name="Google Shape;310;p32">
            <a:extLst>
              <a:ext uri="{FF2B5EF4-FFF2-40B4-BE49-F238E27FC236}">
                <a16:creationId xmlns:a16="http://schemas.microsoft.com/office/drawing/2014/main" id="{3EB5D0E8-FF36-D104-1AC3-2F561BC76654}"/>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1" name="Google Shape;309;p32">
            <a:extLst>
              <a:ext uri="{FF2B5EF4-FFF2-40B4-BE49-F238E27FC236}">
                <a16:creationId xmlns:a16="http://schemas.microsoft.com/office/drawing/2014/main" id="{9BF329A1-56F1-2543-5D3E-89DBCD83740E}"/>
              </a:ext>
            </a:extLst>
          </p:cNvPr>
          <p:cNvSpPr txBox="1">
            <a:spLocks/>
          </p:cNvSpPr>
          <p:nvPr/>
        </p:nvSpPr>
        <p:spPr>
          <a:xfrm>
            <a:off x="305421" y="1463177"/>
            <a:ext cx="8513354" cy="30993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285750" indent="-285750">
              <a:buFont typeface="Arial" panose="020B0604020202020204" pitchFamily="34" charset="0"/>
              <a:buChar char="•"/>
            </a:pPr>
            <a:r>
              <a:rPr lang="vi-VN" b="1"/>
              <a:t>Exporters</a:t>
            </a:r>
            <a:r>
              <a:rPr lang="vi-VN"/>
              <a:t>: </a:t>
            </a:r>
            <a:endParaRPr lang="en-US"/>
          </a:p>
          <a:p>
            <a:pPr marL="742950" lvl="1" indent="-285750">
              <a:buFont typeface="Arial" panose="020B0604020202020204" pitchFamily="34" charset="0"/>
              <a:buChar char="•"/>
            </a:pPr>
            <a:r>
              <a:rPr lang="vi-VN"/>
              <a:t>Các công cụ này thu thập dữ liệu từ các ứng dụng và dịch vụ, sau đó cung cấp chúng theo định dạng mà Prometheus có thể đọc được.</a:t>
            </a:r>
            <a:endParaRPr lang="en-US"/>
          </a:p>
          <a:p>
            <a:pPr marL="742950" lvl="1" indent="-285750">
              <a:buFont typeface="Arial" panose="020B0604020202020204" pitchFamily="34" charset="0"/>
              <a:buChar char="•"/>
            </a:pPr>
            <a:r>
              <a:rPr lang="vi-VN"/>
              <a:t>Là các nguồn metrics cần được thu thập</a:t>
            </a:r>
            <a:r>
              <a:rPr lang="en-US"/>
              <a:t>.</a:t>
            </a:r>
          </a:p>
          <a:p>
            <a:pPr marL="742950" lvl="1" indent="-285750">
              <a:buFont typeface="Arial" panose="020B0604020202020204" pitchFamily="34" charset="0"/>
              <a:buChar char="•"/>
            </a:pPr>
            <a:r>
              <a:rPr lang="vi-VN"/>
              <a:t>Chạy như các jobs hoặc exporters để expose metrics</a:t>
            </a:r>
            <a:endParaRPr lang="en-US"/>
          </a:p>
          <a:p>
            <a:pPr marL="742950" lvl="1" indent="-285750">
              <a:buFont typeface="Arial" panose="020B0604020202020204" pitchFamily="34" charset="0"/>
              <a:buChar char="•"/>
            </a:pPr>
            <a:r>
              <a:rPr lang="vi-VN"/>
              <a:t>Có nhiều loại </a:t>
            </a:r>
            <a:r>
              <a:rPr lang="en-US"/>
              <a:t>e</a:t>
            </a:r>
            <a:r>
              <a:rPr lang="vi-VN"/>
              <a:t>xporters, chẳng hạn như Node Exporter để thu thập số liệu của hệ điều hành, hay các </a:t>
            </a:r>
            <a:r>
              <a:rPr lang="en-US"/>
              <a:t>e</a:t>
            </a:r>
            <a:r>
              <a:rPr lang="vi-VN"/>
              <a:t>xporters riêng cho MySQL, Kafka</a:t>
            </a:r>
            <a:r>
              <a:rPr lang="en-US"/>
              <a:t>…</a:t>
            </a:r>
          </a:p>
        </p:txBody>
      </p:sp>
      <p:sp>
        <p:nvSpPr>
          <p:cNvPr id="13" name="Google Shape;324;p33">
            <a:extLst>
              <a:ext uri="{FF2B5EF4-FFF2-40B4-BE49-F238E27FC236}">
                <a16:creationId xmlns:a16="http://schemas.microsoft.com/office/drawing/2014/main" id="{18A8C801-E444-C370-0F64-526101602A2A}"/>
              </a:ext>
            </a:extLst>
          </p:cNvPr>
          <p:cNvSpPr txBox="1">
            <a:spLocks/>
          </p:cNvSpPr>
          <p:nvPr/>
        </p:nvSpPr>
        <p:spPr>
          <a:xfrm>
            <a:off x="305421" y="1119676"/>
            <a:ext cx="3842373"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Prometheus components</a:t>
            </a:r>
          </a:p>
        </p:txBody>
      </p:sp>
      <p:pic>
        <p:nvPicPr>
          <p:cNvPr id="8" name="Picture 7">
            <a:extLst>
              <a:ext uri="{FF2B5EF4-FFF2-40B4-BE49-F238E27FC236}">
                <a16:creationId xmlns:a16="http://schemas.microsoft.com/office/drawing/2014/main" id="{AA8AA8E6-1E73-FA18-8366-52B61821ED88}"/>
              </a:ext>
            </a:extLst>
          </p:cNvPr>
          <p:cNvPicPr>
            <a:picLocks noChangeAspect="1"/>
          </p:cNvPicPr>
          <p:nvPr/>
        </p:nvPicPr>
        <p:blipFill>
          <a:blip r:embed="rId3"/>
          <a:stretch>
            <a:fillRect/>
          </a:stretch>
        </p:blipFill>
        <p:spPr>
          <a:xfrm>
            <a:off x="3728957" y="3382354"/>
            <a:ext cx="1686085" cy="1448723"/>
          </a:xfrm>
          <a:prstGeom prst="rect">
            <a:avLst/>
          </a:prstGeom>
        </p:spPr>
      </p:pic>
    </p:spTree>
    <p:extLst>
      <p:ext uri="{BB962C8B-B14F-4D97-AF65-F5344CB8AC3E}">
        <p14:creationId xmlns:p14="http://schemas.microsoft.com/office/powerpoint/2010/main" val="3993681966"/>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5" name="Google Shape;308;p32">
            <a:extLst>
              <a:ext uri="{FF2B5EF4-FFF2-40B4-BE49-F238E27FC236}">
                <a16:creationId xmlns:a16="http://schemas.microsoft.com/office/drawing/2014/main" id="{736FF3DF-AECE-7426-D948-423C88940AFC}"/>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Monitoring tools</a:t>
            </a:r>
            <a:endParaRPr lang="en-US" sz="3200"/>
          </a:p>
        </p:txBody>
      </p:sp>
      <p:cxnSp>
        <p:nvCxnSpPr>
          <p:cNvPr id="6" name="Google Shape;310;p32">
            <a:extLst>
              <a:ext uri="{FF2B5EF4-FFF2-40B4-BE49-F238E27FC236}">
                <a16:creationId xmlns:a16="http://schemas.microsoft.com/office/drawing/2014/main" id="{3EB5D0E8-FF36-D104-1AC3-2F561BC76654}"/>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1" name="Google Shape;309;p32">
            <a:extLst>
              <a:ext uri="{FF2B5EF4-FFF2-40B4-BE49-F238E27FC236}">
                <a16:creationId xmlns:a16="http://schemas.microsoft.com/office/drawing/2014/main" id="{9BF329A1-56F1-2543-5D3E-89DBCD83740E}"/>
              </a:ext>
            </a:extLst>
          </p:cNvPr>
          <p:cNvSpPr txBox="1">
            <a:spLocks/>
          </p:cNvSpPr>
          <p:nvPr/>
        </p:nvSpPr>
        <p:spPr>
          <a:xfrm>
            <a:off x="305421" y="1463177"/>
            <a:ext cx="8513354" cy="30993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285750" indent="-285750">
              <a:buFont typeface="Arial" panose="020B0604020202020204" pitchFamily="34" charset="0"/>
              <a:buChar char="•"/>
            </a:pPr>
            <a:r>
              <a:rPr lang="vi-VN" b="1"/>
              <a:t>Push Gateway</a:t>
            </a:r>
            <a:r>
              <a:rPr lang="vi-VN"/>
              <a:t>: </a:t>
            </a:r>
            <a:endParaRPr lang="en-US"/>
          </a:p>
          <a:p>
            <a:pPr marL="742950" lvl="1" indent="-285750">
              <a:buFont typeface="Arial" panose="020B0604020202020204" pitchFamily="34" charset="0"/>
              <a:buChar char="•"/>
            </a:pPr>
            <a:r>
              <a:rPr lang="vi-VN"/>
              <a:t>Được sử dụng để thu thập các số liệu từ những dịch vụ có vòng đời ngắn (short-lived jobs).</a:t>
            </a:r>
            <a:endParaRPr lang="en-US"/>
          </a:p>
          <a:p>
            <a:pPr marL="742950" lvl="1" indent="-285750">
              <a:buFont typeface="Arial" panose="020B0604020202020204" pitchFamily="34" charset="0"/>
              <a:buChar char="•"/>
            </a:pPr>
            <a:r>
              <a:rPr lang="vi-VN"/>
              <a:t>Các ứng dụng gửi dữ liệu trực tiếp tới Push Gateway, sau đó Prometheus sẽ thu thập dữ liệu từ đâ</a:t>
            </a:r>
            <a:r>
              <a:rPr lang="en-US"/>
              <a:t>y.</a:t>
            </a:r>
          </a:p>
        </p:txBody>
      </p:sp>
      <p:sp>
        <p:nvSpPr>
          <p:cNvPr id="13" name="Google Shape;324;p33">
            <a:extLst>
              <a:ext uri="{FF2B5EF4-FFF2-40B4-BE49-F238E27FC236}">
                <a16:creationId xmlns:a16="http://schemas.microsoft.com/office/drawing/2014/main" id="{18A8C801-E444-C370-0F64-526101602A2A}"/>
              </a:ext>
            </a:extLst>
          </p:cNvPr>
          <p:cNvSpPr txBox="1">
            <a:spLocks/>
          </p:cNvSpPr>
          <p:nvPr/>
        </p:nvSpPr>
        <p:spPr>
          <a:xfrm>
            <a:off x="305421" y="1119676"/>
            <a:ext cx="3842373"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Prometheus components</a:t>
            </a:r>
          </a:p>
        </p:txBody>
      </p:sp>
      <p:pic>
        <p:nvPicPr>
          <p:cNvPr id="3" name="Picture 2">
            <a:extLst>
              <a:ext uri="{FF2B5EF4-FFF2-40B4-BE49-F238E27FC236}">
                <a16:creationId xmlns:a16="http://schemas.microsoft.com/office/drawing/2014/main" id="{63AFB096-EA11-82F4-9924-C0483ED4DFBE}"/>
              </a:ext>
            </a:extLst>
          </p:cNvPr>
          <p:cNvPicPr>
            <a:picLocks noChangeAspect="1"/>
          </p:cNvPicPr>
          <p:nvPr/>
        </p:nvPicPr>
        <p:blipFill>
          <a:blip r:embed="rId3"/>
          <a:stretch>
            <a:fillRect/>
          </a:stretch>
        </p:blipFill>
        <p:spPr>
          <a:xfrm>
            <a:off x="3499912" y="2725758"/>
            <a:ext cx="2124371" cy="2105319"/>
          </a:xfrm>
          <a:prstGeom prst="rect">
            <a:avLst/>
          </a:prstGeom>
        </p:spPr>
      </p:pic>
    </p:spTree>
    <p:extLst>
      <p:ext uri="{BB962C8B-B14F-4D97-AF65-F5344CB8AC3E}">
        <p14:creationId xmlns:p14="http://schemas.microsoft.com/office/powerpoint/2010/main" val="2236067790"/>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5" name="Google Shape;308;p32">
            <a:extLst>
              <a:ext uri="{FF2B5EF4-FFF2-40B4-BE49-F238E27FC236}">
                <a16:creationId xmlns:a16="http://schemas.microsoft.com/office/drawing/2014/main" id="{736FF3DF-AECE-7426-D948-423C88940AFC}"/>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Monitoring tools</a:t>
            </a:r>
            <a:endParaRPr lang="en-US" sz="3200"/>
          </a:p>
        </p:txBody>
      </p:sp>
      <p:cxnSp>
        <p:nvCxnSpPr>
          <p:cNvPr id="6" name="Google Shape;310;p32">
            <a:extLst>
              <a:ext uri="{FF2B5EF4-FFF2-40B4-BE49-F238E27FC236}">
                <a16:creationId xmlns:a16="http://schemas.microsoft.com/office/drawing/2014/main" id="{3EB5D0E8-FF36-D104-1AC3-2F561BC76654}"/>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1" name="Google Shape;309;p32">
            <a:extLst>
              <a:ext uri="{FF2B5EF4-FFF2-40B4-BE49-F238E27FC236}">
                <a16:creationId xmlns:a16="http://schemas.microsoft.com/office/drawing/2014/main" id="{9BF329A1-56F1-2543-5D3E-89DBCD83740E}"/>
              </a:ext>
            </a:extLst>
          </p:cNvPr>
          <p:cNvSpPr txBox="1">
            <a:spLocks/>
          </p:cNvSpPr>
          <p:nvPr/>
        </p:nvSpPr>
        <p:spPr>
          <a:xfrm>
            <a:off x="305421" y="1463177"/>
            <a:ext cx="8513354" cy="30993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285750" indent="-285750">
              <a:buFont typeface="Arial" panose="020B0604020202020204" pitchFamily="34" charset="0"/>
              <a:buChar char="•"/>
            </a:pPr>
            <a:r>
              <a:rPr lang="vi-VN" b="1"/>
              <a:t>Alertmanager</a:t>
            </a:r>
            <a:r>
              <a:rPr lang="vi-VN"/>
              <a:t>: </a:t>
            </a:r>
            <a:endParaRPr lang="en-US"/>
          </a:p>
          <a:p>
            <a:pPr marL="742950" lvl="1" indent="-285750">
              <a:buFont typeface="Arial" panose="020B0604020202020204" pitchFamily="34" charset="0"/>
              <a:buChar char="•"/>
            </a:pPr>
            <a:r>
              <a:rPr lang="vi-VN"/>
              <a:t>Thành phần quản lý và xử lý các cảnh báo do Prometheus gửi tới.</a:t>
            </a:r>
            <a:endParaRPr lang="en-US"/>
          </a:p>
          <a:p>
            <a:pPr marL="742950" lvl="1" indent="-285750">
              <a:buFont typeface="Arial" panose="020B0604020202020204" pitchFamily="34" charset="0"/>
              <a:buChar char="•"/>
            </a:pPr>
            <a:r>
              <a:rPr lang="vi-VN"/>
              <a:t>Alertmanager có thể gửi cảnh báo đến email</a:t>
            </a:r>
            <a:r>
              <a:rPr lang="en-US"/>
              <a:t>, Telegram</a:t>
            </a:r>
            <a:r>
              <a:rPr lang="vi-VN"/>
              <a:t>, Slack, PagerDuty và nhiều kênh thông báo khác.</a:t>
            </a:r>
            <a:endParaRPr lang="en-US"/>
          </a:p>
        </p:txBody>
      </p:sp>
      <p:sp>
        <p:nvSpPr>
          <p:cNvPr id="13" name="Google Shape;324;p33">
            <a:extLst>
              <a:ext uri="{FF2B5EF4-FFF2-40B4-BE49-F238E27FC236}">
                <a16:creationId xmlns:a16="http://schemas.microsoft.com/office/drawing/2014/main" id="{18A8C801-E444-C370-0F64-526101602A2A}"/>
              </a:ext>
            </a:extLst>
          </p:cNvPr>
          <p:cNvSpPr txBox="1">
            <a:spLocks/>
          </p:cNvSpPr>
          <p:nvPr/>
        </p:nvSpPr>
        <p:spPr>
          <a:xfrm>
            <a:off x="305421" y="1119676"/>
            <a:ext cx="3842373"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Prometheus components</a:t>
            </a:r>
          </a:p>
        </p:txBody>
      </p:sp>
      <p:pic>
        <p:nvPicPr>
          <p:cNvPr id="4" name="Picture 3">
            <a:extLst>
              <a:ext uri="{FF2B5EF4-FFF2-40B4-BE49-F238E27FC236}">
                <a16:creationId xmlns:a16="http://schemas.microsoft.com/office/drawing/2014/main" id="{B117DCD9-C55E-0B61-204B-20599F7950BB}"/>
              </a:ext>
            </a:extLst>
          </p:cNvPr>
          <p:cNvPicPr>
            <a:picLocks noChangeAspect="1"/>
          </p:cNvPicPr>
          <p:nvPr/>
        </p:nvPicPr>
        <p:blipFill>
          <a:blip r:embed="rId3"/>
          <a:stretch>
            <a:fillRect/>
          </a:stretch>
        </p:blipFill>
        <p:spPr>
          <a:xfrm>
            <a:off x="3172489" y="2793328"/>
            <a:ext cx="2799021" cy="2037749"/>
          </a:xfrm>
          <a:prstGeom prst="rect">
            <a:avLst/>
          </a:prstGeom>
        </p:spPr>
      </p:pic>
    </p:spTree>
    <p:extLst>
      <p:ext uri="{BB962C8B-B14F-4D97-AF65-F5344CB8AC3E}">
        <p14:creationId xmlns:p14="http://schemas.microsoft.com/office/powerpoint/2010/main" val="3843714376"/>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5" name="Google Shape;308;p32">
            <a:extLst>
              <a:ext uri="{FF2B5EF4-FFF2-40B4-BE49-F238E27FC236}">
                <a16:creationId xmlns:a16="http://schemas.microsoft.com/office/drawing/2014/main" id="{736FF3DF-AECE-7426-D948-423C88940AFC}"/>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Monitoring tools</a:t>
            </a:r>
            <a:endParaRPr lang="en-US" sz="3200"/>
          </a:p>
        </p:txBody>
      </p:sp>
      <p:cxnSp>
        <p:nvCxnSpPr>
          <p:cNvPr id="6" name="Google Shape;310;p32">
            <a:extLst>
              <a:ext uri="{FF2B5EF4-FFF2-40B4-BE49-F238E27FC236}">
                <a16:creationId xmlns:a16="http://schemas.microsoft.com/office/drawing/2014/main" id="{3EB5D0E8-FF36-D104-1AC3-2F561BC76654}"/>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1" name="Google Shape;309;p32">
            <a:extLst>
              <a:ext uri="{FF2B5EF4-FFF2-40B4-BE49-F238E27FC236}">
                <a16:creationId xmlns:a16="http://schemas.microsoft.com/office/drawing/2014/main" id="{9BF329A1-56F1-2543-5D3E-89DBCD83740E}"/>
              </a:ext>
            </a:extLst>
          </p:cNvPr>
          <p:cNvSpPr txBox="1">
            <a:spLocks/>
          </p:cNvSpPr>
          <p:nvPr/>
        </p:nvSpPr>
        <p:spPr>
          <a:xfrm>
            <a:off x="305421" y="1463177"/>
            <a:ext cx="8513354" cy="30993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285750" indent="-285750">
              <a:buFont typeface="Arial" panose="020B0604020202020204" pitchFamily="34" charset="0"/>
              <a:buChar char="•"/>
            </a:pPr>
            <a:r>
              <a:rPr lang="vi-VN" b="1"/>
              <a:t>Prometheus Query Language (PromQL)</a:t>
            </a:r>
            <a:r>
              <a:rPr lang="vi-VN"/>
              <a:t>: </a:t>
            </a:r>
            <a:endParaRPr lang="en-US"/>
          </a:p>
          <a:p>
            <a:pPr marL="742950" lvl="1" indent="-285750">
              <a:buFont typeface="Arial" panose="020B0604020202020204" pitchFamily="34" charset="0"/>
              <a:buChar char="•"/>
            </a:pPr>
            <a:r>
              <a:rPr lang="vi-VN"/>
              <a:t>Là ngôn ngữ truy vấn mạnh mẽ, cho phép người dùng trích xuất và phân tích các số liệu đã thu thập.</a:t>
            </a:r>
            <a:endParaRPr lang="en-US"/>
          </a:p>
        </p:txBody>
      </p:sp>
      <p:sp>
        <p:nvSpPr>
          <p:cNvPr id="13" name="Google Shape;324;p33">
            <a:extLst>
              <a:ext uri="{FF2B5EF4-FFF2-40B4-BE49-F238E27FC236}">
                <a16:creationId xmlns:a16="http://schemas.microsoft.com/office/drawing/2014/main" id="{18A8C801-E444-C370-0F64-526101602A2A}"/>
              </a:ext>
            </a:extLst>
          </p:cNvPr>
          <p:cNvSpPr txBox="1">
            <a:spLocks/>
          </p:cNvSpPr>
          <p:nvPr/>
        </p:nvSpPr>
        <p:spPr>
          <a:xfrm>
            <a:off x="305421" y="1119676"/>
            <a:ext cx="3842373"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Prometheus components</a:t>
            </a:r>
          </a:p>
        </p:txBody>
      </p:sp>
      <p:pic>
        <p:nvPicPr>
          <p:cNvPr id="3" name="Picture 2">
            <a:extLst>
              <a:ext uri="{FF2B5EF4-FFF2-40B4-BE49-F238E27FC236}">
                <a16:creationId xmlns:a16="http://schemas.microsoft.com/office/drawing/2014/main" id="{4838A179-0CCD-12B3-67D2-54960EF89B39}"/>
              </a:ext>
            </a:extLst>
          </p:cNvPr>
          <p:cNvPicPr>
            <a:picLocks noChangeAspect="1"/>
          </p:cNvPicPr>
          <p:nvPr/>
        </p:nvPicPr>
        <p:blipFill>
          <a:blip r:embed="rId3"/>
          <a:stretch>
            <a:fillRect/>
          </a:stretch>
        </p:blipFill>
        <p:spPr>
          <a:xfrm>
            <a:off x="2984127" y="2571750"/>
            <a:ext cx="3175745" cy="2215015"/>
          </a:xfrm>
          <a:prstGeom prst="rect">
            <a:avLst/>
          </a:prstGeom>
        </p:spPr>
      </p:pic>
    </p:spTree>
    <p:extLst>
      <p:ext uri="{BB962C8B-B14F-4D97-AF65-F5344CB8AC3E}">
        <p14:creationId xmlns:p14="http://schemas.microsoft.com/office/powerpoint/2010/main" val="4116162558"/>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5" name="Google Shape;308;p32">
            <a:extLst>
              <a:ext uri="{FF2B5EF4-FFF2-40B4-BE49-F238E27FC236}">
                <a16:creationId xmlns:a16="http://schemas.microsoft.com/office/drawing/2014/main" id="{736FF3DF-AECE-7426-D948-423C88940AFC}"/>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Monitoring tools</a:t>
            </a:r>
            <a:endParaRPr lang="en-US" sz="3200"/>
          </a:p>
        </p:txBody>
      </p:sp>
      <p:cxnSp>
        <p:nvCxnSpPr>
          <p:cNvPr id="6" name="Google Shape;310;p32">
            <a:extLst>
              <a:ext uri="{FF2B5EF4-FFF2-40B4-BE49-F238E27FC236}">
                <a16:creationId xmlns:a16="http://schemas.microsoft.com/office/drawing/2014/main" id="{3EB5D0E8-FF36-D104-1AC3-2F561BC76654}"/>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3" name="Google Shape;324;p33">
            <a:extLst>
              <a:ext uri="{FF2B5EF4-FFF2-40B4-BE49-F238E27FC236}">
                <a16:creationId xmlns:a16="http://schemas.microsoft.com/office/drawing/2014/main" id="{18A8C801-E444-C370-0F64-526101602A2A}"/>
              </a:ext>
            </a:extLst>
          </p:cNvPr>
          <p:cNvSpPr txBox="1">
            <a:spLocks/>
          </p:cNvSpPr>
          <p:nvPr/>
        </p:nvSpPr>
        <p:spPr>
          <a:xfrm>
            <a:off x="305421" y="1119676"/>
            <a:ext cx="3842373"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Prometheus workflow</a:t>
            </a:r>
          </a:p>
        </p:txBody>
      </p:sp>
      <p:grpSp>
        <p:nvGrpSpPr>
          <p:cNvPr id="2" name="Group 1">
            <a:extLst>
              <a:ext uri="{FF2B5EF4-FFF2-40B4-BE49-F238E27FC236}">
                <a16:creationId xmlns:a16="http://schemas.microsoft.com/office/drawing/2014/main" id="{870BD2A3-CEEF-51D7-CC7B-312108DFA7DB}"/>
              </a:ext>
            </a:extLst>
          </p:cNvPr>
          <p:cNvGrpSpPr/>
          <p:nvPr/>
        </p:nvGrpSpPr>
        <p:grpSpPr>
          <a:xfrm>
            <a:off x="1228696" y="1724097"/>
            <a:ext cx="7073655" cy="2976325"/>
            <a:chOff x="1228696" y="1724097"/>
            <a:chExt cx="7073655" cy="2976325"/>
          </a:xfrm>
        </p:grpSpPr>
        <p:sp>
          <p:nvSpPr>
            <p:cNvPr id="8" name="Google Shape;324;p33">
              <a:extLst>
                <a:ext uri="{FF2B5EF4-FFF2-40B4-BE49-F238E27FC236}">
                  <a16:creationId xmlns:a16="http://schemas.microsoft.com/office/drawing/2014/main" id="{E26B8699-CC2C-EEE5-624D-A22447B89E26}"/>
                </a:ext>
              </a:extLst>
            </p:cNvPr>
            <p:cNvSpPr txBox="1">
              <a:spLocks/>
            </p:cNvSpPr>
            <p:nvPr/>
          </p:nvSpPr>
          <p:spPr>
            <a:xfrm>
              <a:off x="1228696" y="3342720"/>
              <a:ext cx="2615099"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a:t>Giám sát và cảnh báo</a:t>
              </a:r>
            </a:p>
          </p:txBody>
        </p:sp>
        <p:sp>
          <p:nvSpPr>
            <p:cNvPr id="9" name="Google Shape;323;p33">
              <a:extLst>
                <a:ext uri="{FF2B5EF4-FFF2-40B4-BE49-F238E27FC236}">
                  <a16:creationId xmlns:a16="http://schemas.microsoft.com/office/drawing/2014/main" id="{1237C9F9-59CF-1C94-1D5D-A4B5EF77BCDA}"/>
                </a:ext>
              </a:extLst>
            </p:cNvPr>
            <p:cNvSpPr txBox="1">
              <a:spLocks/>
            </p:cNvSpPr>
            <p:nvPr/>
          </p:nvSpPr>
          <p:spPr>
            <a:xfrm>
              <a:off x="1228697" y="2067597"/>
              <a:ext cx="2615100" cy="101420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a:buNone/>
                <a:defRPr sz="1600" b="0" i="0" u="none" strike="noStrike" cap="none">
                  <a:solidFill>
                    <a:schemeClr val="accent1"/>
                  </a:solidFill>
                  <a:latin typeface="Jost"/>
                  <a:ea typeface="Jost"/>
                  <a:cs typeface="Jost"/>
                  <a:sym typeface="Jost"/>
                </a:defRPr>
              </a:lvl1pPr>
              <a:lvl2pPr marL="914400" marR="0" lvl="1"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9pPr>
            </a:lstStyle>
            <a:p>
              <a:pPr marL="285750" indent="-285750">
                <a:buFont typeface="Arial" panose="020B0604020202020204" pitchFamily="34" charset="0"/>
                <a:buChar char="•"/>
              </a:pPr>
              <a:r>
                <a:rPr lang="en-US" sz="1200"/>
                <a:t>Jobs/exporters expose metrics</a:t>
              </a:r>
            </a:p>
            <a:p>
              <a:pPr marL="285750" indent="-285750">
                <a:buFont typeface="Arial" panose="020B0604020202020204" pitchFamily="34" charset="0"/>
                <a:buChar char="•"/>
              </a:pPr>
              <a:r>
                <a:rPr lang="en-US" sz="1200"/>
                <a:t>Short-lived jobs push đến Pushgateway</a:t>
              </a:r>
            </a:p>
            <a:p>
              <a:pPr marL="285750" indent="-285750">
                <a:buFont typeface="Arial" panose="020B0604020202020204" pitchFamily="34" charset="0"/>
                <a:buChar char="•"/>
              </a:pPr>
              <a:r>
                <a:rPr lang="en-US" sz="1200"/>
                <a:t>Server pulls metrics từ targets và Pushgateway</a:t>
              </a:r>
            </a:p>
            <a:p>
              <a:pPr marL="0" indent="0"/>
              <a:endParaRPr lang="en-US" sz="1400" i="1"/>
            </a:p>
          </p:txBody>
        </p:sp>
        <p:sp>
          <p:nvSpPr>
            <p:cNvPr id="10" name="Google Shape;324;p33">
              <a:extLst>
                <a:ext uri="{FF2B5EF4-FFF2-40B4-BE49-F238E27FC236}">
                  <a16:creationId xmlns:a16="http://schemas.microsoft.com/office/drawing/2014/main" id="{51B37A0D-507E-E604-6E41-2DD429F1002F}"/>
                </a:ext>
              </a:extLst>
            </p:cNvPr>
            <p:cNvSpPr txBox="1">
              <a:spLocks/>
            </p:cNvSpPr>
            <p:nvPr/>
          </p:nvSpPr>
          <p:spPr>
            <a:xfrm>
              <a:off x="1228697" y="1724098"/>
              <a:ext cx="2615099"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a:t>Thu thập metrics</a:t>
              </a:r>
            </a:p>
          </p:txBody>
        </p:sp>
        <p:sp>
          <p:nvSpPr>
            <p:cNvPr id="14" name="Google Shape;324;p33">
              <a:extLst>
                <a:ext uri="{FF2B5EF4-FFF2-40B4-BE49-F238E27FC236}">
                  <a16:creationId xmlns:a16="http://schemas.microsoft.com/office/drawing/2014/main" id="{2062DF44-4814-FF64-5CB1-8AADE6781B65}"/>
                </a:ext>
              </a:extLst>
            </p:cNvPr>
            <p:cNvSpPr txBox="1">
              <a:spLocks/>
            </p:cNvSpPr>
            <p:nvPr/>
          </p:nvSpPr>
          <p:spPr>
            <a:xfrm>
              <a:off x="5687251" y="3342720"/>
              <a:ext cx="1995819"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a:t>Trực quan hóa</a:t>
              </a:r>
            </a:p>
          </p:txBody>
        </p:sp>
        <p:sp>
          <p:nvSpPr>
            <p:cNvPr id="15" name="Google Shape;323;p33">
              <a:extLst>
                <a:ext uri="{FF2B5EF4-FFF2-40B4-BE49-F238E27FC236}">
                  <a16:creationId xmlns:a16="http://schemas.microsoft.com/office/drawing/2014/main" id="{ADB754E8-A1DC-E067-A686-47CA3DC35ACC}"/>
                </a:ext>
              </a:extLst>
            </p:cNvPr>
            <p:cNvSpPr txBox="1">
              <a:spLocks/>
            </p:cNvSpPr>
            <p:nvPr/>
          </p:nvSpPr>
          <p:spPr>
            <a:xfrm>
              <a:off x="5687251" y="2072713"/>
              <a:ext cx="2615100" cy="101420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a:buNone/>
                <a:defRPr sz="1600" b="0" i="0" u="none" strike="noStrike" cap="none">
                  <a:solidFill>
                    <a:schemeClr val="accent1"/>
                  </a:solidFill>
                  <a:latin typeface="Jost"/>
                  <a:ea typeface="Jost"/>
                  <a:cs typeface="Jost"/>
                  <a:sym typeface="Jost"/>
                </a:defRPr>
              </a:lvl1pPr>
              <a:lvl2pPr marL="914400" marR="0" lvl="1"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9pPr>
            </a:lstStyle>
            <a:p>
              <a:pPr marL="285750" indent="-285750">
                <a:buFont typeface="Arial" panose="020B0604020202020204" pitchFamily="34" charset="0"/>
                <a:buChar char="•"/>
              </a:pPr>
              <a:r>
                <a:rPr lang="vi-VN" sz="1200" i="1"/>
                <a:t>Metrics được lưu vào TSDB</a:t>
              </a:r>
              <a:endParaRPr lang="en-US" sz="1200" i="1"/>
            </a:p>
            <a:p>
              <a:pPr marL="285750" indent="-285750">
                <a:buFont typeface="Arial" panose="020B0604020202020204" pitchFamily="34" charset="0"/>
                <a:buChar char="•"/>
              </a:pPr>
              <a:r>
                <a:rPr lang="vi-VN" sz="1200"/>
                <a:t>Data được index và optimize cho time series queries</a:t>
              </a:r>
              <a:endParaRPr lang="en-US" sz="1200"/>
            </a:p>
            <a:p>
              <a:pPr marL="285750" indent="-285750">
                <a:buFont typeface="Arial" panose="020B0604020202020204" pitchFamily="34" charset="0"/>
                <a:buChar char="•"/>
              </a:pPr>
              <a:r>
                <a:rPr lang="en-US" sz="1200"/>
                <a:t>HTTP server cho phép query data</a:t>
              </a:r>
            </a:p>
          </p:txBody>
        </p:sp>
        <p:sp>
          <p:nvSpPr>
            <p:cNvPr id="16" name="Google Shape;323;p33">
              <a:extLst>
                <a:ext uri="{FF2B5EF4-FFF2-40B4-BE49-F238E27FC236}">
                  <a16:creationId xmlns:a16="http://schemas.microsoft.com/office/drawing/2014/main" id="{8B57645D-E113-AF55-149F-24928716978D}"/>
                </a:ext>
              </a:extLst>
            </p:cNvPr>
            <p:cNvSpPr txBox="1">
              <a:spLocks/>
            </p:cNvSpPr>
            <p:nvPr/>
          </p:nvSpPr>
          <p:spPr>
            <a:xfrm>
              <a:off x="1228696" y="3686220"/>
              <a:ext cx="2615100" cy="101420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a:buNone/>
                <a:defRPr sz="1600" b="0" i="0" u="none" strike="noStrike" cap="none">
                  <a:solidFill>
                    <a:schemeClr val="accent1"/>
                  </a:solidFill>
                  <a:latin typeface="Jost"/>
                  <a:ea typeface="Jost"/>
                  <a:cs typeface="Jost"/>
                  <a:sym typeface="Jost"/>
                </a:defRPr>
              </a:lvl1pPr>
              <a:lvl2pPr marL="914400" marR="0" lvl="1"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9pPr>
            </a:lstStyle>
            <a:p>
              <a:pPr marL="285750" indent="-285750">
                <a:buFont typeface="Arial" panose="020B0604020202020204" pitchFamily="34" charset="0"/>
                <a:buChar char="•"/>
              </a:pPr>
              <a:r>
                <a:rPr lang="en-US" sz="1200"/>
                <a:t>Server đánh giá alert rules</a:t>
              </a:r>
            </a:p>
            <a:p>
              <a:pPr marL="285750" indent="-285750">
                <a:buFont typeface="Arial" panose="020B0604020202020204" pitchFamily="34" charset="0"/>
                <a:buChar char="•"/>
              </a:pPr>
              <a:r>
                <a:rPr lang="vi-VN" sz="1200"/>
                <a:t>Alerts được gửi tới</a:t>
              </a:r>
              <a:r>
                <a:rPr lang="en-US" sz="1200"/>
                <a:t> </a:t>
              </a:r>
              <a:r>
                <a:rPr lang="vi-VN" sz="1200"/>
                <a:t>Alertmanager</a:t>
              </a:r>
              <a:endParaRPr lang="en-US" sz="1200"/>
            </a:p>
            <a:p>
              <a:pPr marL="285750" indent="-285750">
                <a:buFont typeface="Arial" panose="020B0604020202020204" pitchFamily="34" charset="0"/>
                <a:buChar char="•"/>
              </a:pPr>
              <a:r>
                <a:rPr lang="vi-VN" sz="1200"/>
                <a:t>Alertmanager xử lý và gửi </a:t>
              </a:r>
              <a:r>
                <a:rPr lang="en-US" sz="1200"/>
                <a:t>thông báo</a:t>
              </a:r>
            </a:p>
            <a:p>
              <a:pPr marL="0" indent="0"/>
              <a:endParaRPr lang="en-US" sz="1400" i="1"/>
            </a:p>
          </p:txBody>
        </p:sp>
        <p:sp>
          <p:nvSpPr>
            <p:cNvPr id="17" name="Google Shape;324;p33">
              <a:extLst>
                <a:ext uri="{FF2B5EF4-FFF2-40B4-BE49-F238E27FC236}">
                  <a16:creationId xmlns:a16="http://schemas.microsoft.com/office/drawing/2014/main" id="{E3EC280D-81A8-9B9C-B466-5D253B771460}"/>
                </a:ext>
              </a:extLst>
            </p:cNvPr>
            <p:cNvSpPr txBox="1">
              <a:spLocks/>
            </p:cNvSpPr>
            <p:nvPr/>
          </p:nvSpPr>
          <p:spPr>
            <a:xfrm>
              <a:off x="5687251" y="1724097"/>
              <a:ext cx="1995819"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a:t>Lưu trữ và xử lý</a:t>
              </a:r>
            </a:p>
          </p:txBody>
        </p:sp>
        <p:sp>
          <p:nvSpPr>
            <p:cNvPr id="18" name="Google Shape;323;p33">
              <a:extLst>
                <a:ext uri="{FF2B5EF4-FFF2-40B4-BE49-F238E27FC236}">
                  <a16:creationId xmlns:a16="http://schemas.microsoft.com/office/drawing/2014/main" id="{2F85D19D-8D5D-8C20-A0C8-587FEB96C097}"/>
                </a:ext>
              </a:extLst>
            </p:cNvPr>
            <p:cNvSpPr txBox="1">
              <a:spLocks/>
            </p:cNvSpPr>
            <p:nvPr/>
          </p:nvSpPr>
          <p:spPr>
            <a:xfrm>
              <a:off x="5687251" y="3686220"/>
              <a:ext cx="2615100" cy="101420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a:buNone/>
                <a:defRPr sz="1600" b="0" i="0" u="none" strike="noStrike" cap="none">
                  <a:solidFill>
                    <a:schemeClr val="accent1"/>
                  </a:solidFill>
                  <a:latin typeface="Jost"/>
                  <a:ea typeface="Jost"/>
                  <a:cs typeface="Jost"/>
                  <a:sym typeface="Jost"/>
                </a:defRPr>
              </a:lvl1pPr>
              <a:lvl2pPr marL="914400" marR="0" lvl="1"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9pPr>
            </a:lstStyle>
            <a:p>
              <a:pPr marL="285750" indent="-285750">
                <a:buFont typeface="Arial" panose="020B0604020202020204" pitchFamily="34" charset="0"/>
                <a:buChar char="•"/>
              </a:pPr>
              <a:r>
                <a:rPr lang="en-US" sz="1200"/>
                <a:t>Users query data qua PromQL</a:t>
              </a:r>
            </a:p>
            <a:p>
              <a:pPr marL="285750" indent="-285750">
                <a:buFont typeface="Arial" panose="020B0604020202020204" pitchFamily="34" charset="0"/>
                <a:buChar char="•"/>
              </a:pPr>
              <a:r>
                <a:rPr lang="vi-VN" sz="1200"/>
                <a:t>Data được hiển thị qua Web UI hoặc Grafana</a:t>
              </a:r>
              <a:endParaRPr lang="en-US" sz="1400" i="1"/>
            </a:p>
          </p:txBody>
        </p:sp>
        <p:sp>
          <p:nvSpPr>
            <p:cNvPr id="37" name="Arrow: Right 36">
              <a:extLst>
                <a:ext uri="{FF2B5EF4-FFF2-40B4-BE49-F238E27FC236}">
                  <a16:creationId xmlns:a16="http://schemas.microsoft.com/office/drawing/2014/main" id="{17E82C86-7552-F291-4C2B-E72E9070A88E}"/>
                </a:ext>
              </a:extLst>
            </p:cNvPr>
            <p:cNvSpPr/>
            <p:nvPr/>
          </p:nvSpPr>
          <p:spPr>
            <a:xfrm>
              <a:off x="4045999" y="2226485"/>
              <a:ext cx="1052001" cy="208971"/>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E96F9EC0-4E26-B1B3-779D-5958E7556139}"/>
                </a:ext>
              </a:extLst>
            </p:cNvPr>
            <p:cNvSpPr/>
            <p:nvPr/>
          </p:nvSpPr>
          <p:spPr>
            <a:xfrm rot="8892302">
              <a:off x="4123914" y="3042036"/>
              <a:ext cx="1052001" cy="208971"/>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B3DAAA6E-F034-40C5-27A2-33463356782A}"/>
                </a:ext>
              </a:extLst>
            </p:cNvPr>
            <p:cNvSpPr/>
            <p:nvPr/>
          </p:nvSpPr>
          <p:spPr>
            <a:xfrm>
              <a:off x="4123913" y="3857587"/>
              <a:ext cx="1052001" cy="208971"/>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19630960"/>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5" name="Google Shape;308;p32">
            <a:extLst>
              <a:ext uri="{FF2B5EF4-FFF2-40B4-BE49-F238E27FC236}">
                <a16:creationId xmlns:a16="http://schemas.microsoft.com/office/drawing/2014/main" id="{736FF3DF-AECE-7426-D948-423C88940AFC}"/>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Monitoring tools</a:t>
            </a:r>
            <a:endParaRPr lang="en-US" sz="3200"/>
          </a:p>
        </p:txBody>
      </p:sp>
      <p:cxnSp>
        <p:nvCxnSpPr>
          <p:cNvPr id="6" name="Google Shape;310;p32">
            <a:extLst>
              <a:ext uri="{FF2B5EF4-FFF2-40B4-BE49-F238E27FC236}">
                <a16:creationId xmlns:a16="http://schemas.microsoft.com/office/drawing/2014/main" id="{3EB5D0E8-FF36-D104-1AC3-2F561BC76654}"/>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1" name="Google Shape;309;p32">
            <a:extLst>
              <a:ext uri="{FF2B5EF4-FFF2-40B4-BE49-F238E27FC236}">
                <a16:creationId xmlns:a16="http://schemas.microsoft.com/office/drawing/2014/main" id="{9BF329A1-56F1-2543-5D3E-89DBCD83740E}"/>
              </a:ext>
            </a:extLst>
          </p:cNvPr>
          <p:cNvSpPr txBox="1">
            <a:spLocks/>
          </p:cNvSpPr>
          <p:nvPr/>
        </p:nvSpPr>
        <p:spPr>
          <a:xfrm>
            <a:off x="305421" y="1463177"/>
            <a:ext cx="8513354" cy="252420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285750" indent="-285750">
              <a:buFont typeface="Arial" panose="020B0604020202020204" pitchFamily="34" charset="0"/>
              <a:buChar char="•"/>
            </a:pPr>
            <a:r>
              <a:rPr lang="vi-VN"/>
              <a:t>Grafana Loki là hệ thống tập trung logs (log aggregation system) được phát triển bởi Grafana Labs, lấy cảm hứng từ Prometheus nhưng tập trung vào logs thay vì metrics.</a:t>
            </a:r>
            <a:endParaRPr lang="en-US"/>
          </a:p>
          <a:p>
            <a:pPr marL="285750" indent="-285750">
              <a:buFont typeface="Arial" panose="020B0604020202020204" pitchFamily="34" charset="0"/>
              <a:buChar char="•"/>
            </a:pPr>
            <a:r>
              <a:rPr lang="vi-VN"/>
              <a:t>Được thiết kế để hiệu quả về chi phí và dễ vận hành</a:t>
            </a:r>
            <a:r>
              <a:rPr lang="en-US"/>
              <a:t>.</a:t>
            </a:r>
          </a:p>
          <a:p>
            <a:pPr marL="285750" indent="-285750">
              <a:buFont typeface="Arial" panose="020B0604020202020204" pitchFamily="34" charset="0"/>
              <a:buChar char="•"/>
            </a:pPr>
            <a:r>
              <a:rPr lang="vi-VN"/>
              <a:t>Sử dụng cùng labeling system như Prometheus giúp đồng bộ dữ liệu logs với metrics một cách dễ dàng</a:t>
            </a:r>
            <a:r>
              <a:rPr lang="en-US"/>
              <a:t>.</a:t>
            </a:r>
          </a:p>
        </p:txBody>
      </p:sp>
      <p:sp>
        <p:nvSpPr>
          <p:cNvPr id="13" name="Google Shape;324;p33">
            <a:extLst>
              <a:ext uri="{FF2B5EF4-FFF2-40B4-BE49-F238E27FC236}">
                <a16:creationId xmlns:a16="http://schemas.microsoft.com/office/drawing/2014/main" id="{18A8C801-E444-C370-0F64-526101602A2A}"/>
              </a:ext>
            </a:extLst>
          </p:cNvPr>
          <p:cNvSpPr txBox="1">
            <a:spLocks/>
          </p:cNvSpPr>
          <p:nvPr/>
        </p:nvSpPr>
        <p:spPr>
          <a:xfrm>
            <a:off x="305421" y="1119676"/>
            <a:ext cx="1995819"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Loki</a:t>
            </a:r>
          </a:p>
        </p:txBody>
      </p:sp>
      <p:pic>
        <p:nvPicPr>
          <p:cNvPr id="2052" name="Picture 4" descr="Grafana Loki documentation | Grafana Loki documentation">
            <a:extLst>
              <a:ext uri="{FF2B5EF4-FFF2-40B4-BE49-F238E27FC236}">
                <a16:creationId xmlns:a16="http://schemas.microsoft.com/office/drawing/2014/main" id="{590FC100-57F9-C9C2-E297-0BE8CCCB8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072" y="2972614"/>
            <a:ext cx="2713856" cy="160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009566"/>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5" name="Google Shape;308;p32">
            <a:extLst>
              <a:ext uri="{FF2B5EF4-FFF2-40B4-BE49-F238E27FC236}">
                <a16:creationId xmlns:a16="http://schemas.microsoft.com/office/drawing/2014/main" id="{736FF3DF-AECE-7426-D948-423C88940AFC}"/>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Monitoring tools</a:t>
            </a:r>
            <a:endParaRPr lang="en-US" sz="3200"/>
          </a:p>
        </p:txBody>
      </p:sp>
      <p:cxnSp>
        <p:nvCxnSpPr>
          <p:cNvPr id="6" name="Google Shape;310;p32">
            <a:extLst>
              <a:ext uri="{FF2B5EF4-FFF2-40B4-BE49-F238E27FC236}">
                <a16:creationId xmlns:a16="http://schemas.microsoft.com/office/drawing/2014/main" id="{3EB5D0E8-FF36-D104-1AC3-2F561BC76654}"/>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3" name="Google Shape;324;p33">
            <a:extLst>
              <a:ext uri="{FF2B5EF4-FFF2-40B4-BE49-F238E27FC236}">
                <a16:creationId xmlns:a16="http://schemas.microsoft.com/office/drawing/2014/main" id="{18A8C801-E444-C370-0F64-526101602A2A}"/>
              </a:ext>
            </a:extLst>
          </p:cNvPr>
          <p:cNvSpPr txBox="1">
            <a:spLocks/>
          </p:cNvSpPr>
          <p:nvPr/>
        </p:nvSpPr>
        <p:spPr>
          <a:xfrm>
            <a:off x="305421" y="1119676"/>
            <a:ext cx="1995819"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Loki model</a:t>
            </a:r>
          </a:p>
        </p:txBody>
      </p:sp>
      <p:pic>
        <p:nvPicPr>
          <p:cNvPr id="4098" name="Picture 2" descr="Why Should You Choose Grafana Loki Stack for Log Aggregation?">
            <a:extLst>
              <a:ext uri="{FF2B5EF4-FFF2-40B4-BE49-F238E27FC236}">
                <a16:creationId xmlns:a16="http://schemas.microsoft.com/office/drawing/2014/main" id="{0744F3C2-9389-3451-C6C8-EEFB6AC1E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539" y="1607128"/>
            <a:ext cx="6231118" cy="2990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049570"/>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5" name="Google Shape;308;p32">
            <a:extLst>
              <a:ext uri="{FF2B5EF4-FFF2-40B4-BE49-F238E27FC236}">
                <a16:creationId xmlns:a16="http://schemas.microsoft.com/office/drawing/2014/main" id="{736FF3DF-AECE-7426-D948-423C88940AFC}"/>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Monitoring tools</a:t>
            </a:r>
            <a:endParaRPr lang="en-US" sz="3200"/>
          </a:p>
        </p:txBody>
      </p:sp>
      <p:cxnSp>
        <p:nvCxnSpPr>
          <p:cNvPr id="6" name="Google Shape;310;p32">
            <a:extLst>
              <a:ext uri="{FF2B5EF4-FFF2-40B4-BE49-F238E27FC236}">
                <a16:creationId xmlns:a16="http://schemas.microsoft.com/office/drawing/2014/main" id="{3EB5D0E8-FF36-D104-1AC3-2F561BC76654}"/>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1" name="Google Shape;309;p32">
            <a:extLst>
              <a:ext uri="{FF2B5EF4-FFF2-40B4-BE49-F238E27FC236}">
                <a16:creationId xmlns:a16="http://schemas.microsoft.com/office/drawing/2014/main" id="{9BF329A1-56F1-2543-5D3E-89DBCD83740E}"/>
              </a:ext>
            </a:extLst>
          </p:cNvPr>
          <p:cNvSpPr txBox="1">
            <a:spLocks/>
          </p:cNvSpPr>
          <p:nvPr/>
        </p:nvSpPr>
        <p:spPr>
          <a:xfrm>
            <a:off x="305421" y="1463178"/>
            <a:ext cx="8513354" cy="213314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285750" indent="-285750">
              <a:buFont typeface="Arial" panose="020B0604020202020204" pitchFamily="34" charset="0"/>
              <a:buChar char="•"/>
            </a:pPr>
            <a:r>
              <a:rPr lang="en-US" b="1"/>
              <a:t>Loki Server</a:t>
            </a:r>
            <a:r>
              <a:rPr lang="en-US"/>
              <a:t>:</a:t>
            </a:r>
          </a:p>
          <a:p>
            <a:pPr marL="742950" lvl="1" indent="-285750">
              <a:buFont typeface="Arial" panose="020B0604020202020204" pitchFamily="34" charset="0"/>
              <a:buChar char="•"/>
            </a:pPr>
            <a:r>
              <a:rPr lang="vi-VN"/>
              <a:t>Đây là thành phần cốt lõi của hệ thống Loki với các nhiệm vụ</a:t>
            </a:r>
            <a:r>
              <a:rPr lang="en-US"/>
              <a:t>:</a:t>
            </a:r>
          </a:p>
          <a:p>
            <a:pPr marL="1200150" lvl="2" indent="-285750">
              <a:buFont typeface="Wingdings" panose="05000000000000000000" pitchFamily="2" charset="2"/>
              <a:buChar char="§"/>
            </a:pPr>
            <a:r>
              <a:rPr lang="vi-VN"/>
              <a:t>Nhận và lưu trữ logs từ Promtail.</a:t>
            </a:r>
          </a:p>
          <a:p>
            <a:pPr marL="1200150" lvl="2" indent="-285750">
              <a:buFont typeface="Wingdings" panose="05000000000000000000" pitchFamily="2" charset="2"/>
              <a:buChar char="§"/>
            </a:pPr>
            <a:r>
              <a:rPr lang="vi-VN"/>
              <a:t>Lập chỉ mục (index) logs dựa trên nhãn.</a:t>
            </a:r>
          </a:p>
          <a:p>
            <a:pPr marL="1200150" lvl="2" indent="-285750">
              <a:buFont typeface="Wingdings" panose="05000000000000000000" pitchFamily="2" charset="2"/>
              <a:buChar char="§"/>
            </a:pPr>
            <a:r>
              <a:rPr lang="vi-VN"/>
              <a:t>Xử lý các truy vấn từ Grafana.</a:t>
            </a:r>
          </a:p>
          <a:p>
            <a:pPr marL="1200150" lvl="2" indent="-285750">
              <a:buFont typeface="Wingdings" panose="05000000000000000000" pitchFamily="2" charset="2"/>
              <a:buChar char="§"/>
            </a:pPr>
            <a:r>
              <a:rPr lang="vi-VN"/>
              <a:t>Nén và loại bỏ các logs trùng lặp.</a:t>
            </a:r>
          </a:p>
          <a:p>
            <a:pPr marL="1200150" lvl="2" indent="-285750">
              <a:buFont typeface="Wingdings" panose="05000000000000000000" pitchFamily="2" charset="2"/>
              <a:buChar char="§"/>
            </a:pPr>
            <a:r>
              <a:rPr lang="vi-VN"/>
              <a:t>Quản lý các chính sách lưu trữ logs.</a:t>
            </a:r>
          </a:p>
        </p:txBody>
      </p:sp>
      <p:sp>
        <p:nvSpPr>
          <p:cNvPr id="13" name="Google Shape;324;p33">
            <a:extLst>
              <a:ext uri="{FF2B5EF4-FFF2-40B4-BE49-F238E27FC236}">
                <a16:creationId xmlns:a16="http://schemas.microsoft.com/office/drawing/2014/main" id="{18A8C801-E444-C370-0F64-526101602A2A}"/>
              </a:ext>
            </a:extLst>
          </p:cNvPr>
          <p:cNvSpPr txBox="1">
            <a:spLocks/>
          </p:cNvSpPr>
          <p:nvPr/>
        </p:nvSpPr>
        <p:spPr>
          <a:xfrm>
            <a:off x="305421" y="1119676"/>
            <a:ext cx="3507721"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Loki components</a:t>
            </a:r>
          </a:p>
        </p:txBody>
      </p:sp>
      <p:pic>
        <p:nvPicPr>
          <p:cNvPr id="2" name="Picture 1">
            <a:extLst>
              <a:ext uri="{FF2B5EF4-FFF2-40B4-BE49-F238E27FC236}">
                <a16:creationId xmlns:a16="http://schemas.microsoft.com/office/drawing/2014/main" id="{B43162F7-48B8-AF5C-6F42-4E43539628EF}"/>
              </a:ext>
            </a:extLst>
          </p:cNvPr>
          <p:cNvPicPr>
            <a:picLocks noChangeAspect="1"/>
          </p:cNvPicPr>
          <p:nvPr/>
        </p:nvPicPr>
        <p:blipFill>
          <a:blip r:embed="rId3"/>
          <a:stretch>
            <a:fillRect/>
          </a:stretch>
        </p:blipFill>
        <p:spPr>
          <a:xfrm>
            <a:off x="3813142" y="3407741"/>
            <a:ext cx="1520072" cy="1520072"/>
          </a:xfrm>
          <a:prstGeom prst="rect">
            <a:avLst/>
          </a:prstGeom>
        </p:spPr>
      </p:pic>
    </p:spTree>
    <p:extLst>
      <p:ext uri="{BB962C8B-B14F-4D97-AF65-F5344CB8AC3E}">
        <p14:creationId xmlns:p14="http://schemas.microsoft.com/office/powerpoint/2010/main" val="903857429"/>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4" name="Picture 3">
            <a:extLst>
              <a:ext uri="{FF2B5EF4-FFF2-40B4-BE49-F238E27FC236}">
                <a16:creationId xmlns:a16="http://schemas.microsoft.com/office/drawing/2014/main" id="{D11CB874-CD6B-4DBB-AAE6-1E03E0DB8B57}"/>
              </a:ext>
            </a:extLst>
          </p:cNvPr>
          <p:cNvPicPr>
            <a:picLocks noChangeAspect="1"/>
          </p:cNvPicPr>
          <p:nvPr/>
        </p:nvPicPr>
        <p:blipFill>
          <a:blip r:embed="rId3"/>
          <a:stretch>
            <a:fillRect/>
          </a:stretch>
        </p:blipFill>
        <p:spPr>
          <a:xfrm>
            <a:off x="2798715" y="3379347"/>
            <a:ext cx="1411822" cy="1266682"/>
          </a:xfrm>
          <a:prstGeom prst="rect">
            <a:avLst/>
          </a:prstGeom>
        </p:spPr>
      </p:pic>
      <p:sp>
        <p:nvSpPr>
          <p:cNvPr id="5" name="Google Shape;308;p32">
            <a:extLst>
              <a:ext uri="{FF2B5EF4-FFF2-40B4-BE49-F238E27FC236}">
                <a16:creationId xmlns:a16="http://schemas.microsoft.com/office/drawing/2014/main" id="{736FF3DF-AECE-7426-D948-423C88940AFC}"/>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Monitoring tools</a:t>
            </a:r>
            <a:endParaRPr lang="en-US" sz="3200"/>
          </a:p>
        </p:txBody>
      </p:sp>
      <p:cxnSp>
        <p:nvCxnSpPr>
          <p:cNvPr id="6" name="Google Shape;310;p32">
            <a:extLst>
              <a:ext uri="{FF2B5EF4-FFF2-40B4-BE49-F238E27FC236}">
                <a16:creationId xmlns:a16="http://schemas.microsoft.com/office/drawing/2014/main" id="{3EB5D0E8-FF36-D104-1AC3-2F561BC76654}"/>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1" name="Google Shape;309;p32">
            <a:extLst>
              <a:ext uri="{FF2B5EF4-FFF2-40B4-BE49-F238E27FC236}">
                <a16:creationId xmlns:a16="http://schemas.microsoft.com/office/drawing/2014/main" id="{9BF329A1-56F1-2543-5D3E-89DBCD83740E}"/>
              </a:ext>
            </a:extLst>
          </p:cNvPr>
          <p:cNvSpPr txBox="1">
            <a:spLocks/>
          </p:cNvSpPr>
          <p:nvPr/>
        </p:nvSpPr>
        <p:spPr>
          <a:xfrm>
            <a:off x="305421" y="1463178"/>
            <a:ext cx="8513354" cy="205302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285750" indent="-285750">
              <a:buFont typeface="Arial" panose="020B0604020202020204" pitchFamily="34" charset="0"/>
              <a:buChar char="•"/>
            </a:pPr>
            <a:r>
              <a:rPr lang="vi-VN" b="1"/>
              <a:t>Log Sources</a:t>
            </a:r>
            <a:r>
              <a:rPr lang="en-US"/>
              <a:t>:</a:t>
            </a:r>
          </a:p>
          <a:p>
            <a:pPr marL="742950" lvl="1" indent="-285750">
              <a:buFont typeface="Arial" panose="020B0604020202020204" pitchFamily="34" charset="0"/>
              <a:buChar char="•"/>
            </a:pPr>
            <a:r>
              <a:rPr lang="en-US"/>
              <a:t>App logs: Logs từ các ứng dụng chạy trên hệ thống.</a:t>
            </a:r>
          </a:p>
          <a:p>
            <a:pPr marL="742950" lvl="1" indent="-285750">
              <a:buFont typeface="Arial" panose="020B0604020202020204" pitchFamily="34" charset="0"/>
              <a:buChar char="•"/>
            </a:pPr>
            <a:r>
              <a:rPr lang="en-US"/>
              <a:t>Kubernetes logs: Logs từ các nodes trong Kubernetes cluster chứa logs hệ thống, logs container, và sự kiện của Kubernetes.</a:t>
            </a:r>
          </a:p>
          <a:p>
            <a:pPr marL="742950" lvl="1" indent="-285750">
              <a:buFont typeface="Arial" panose="020B0604020202020204" pitchFamily="34" charset="0"/>
              <a:buChar char="•"/>
            </a:pPr>
            <a:r>
              <a:rPr lang="en-US"/>
              <a:t>Docker Logs: Logs từ Docker containers ghi lại đầu ra của container (stdout/stderr) và logs của Docker daemon.</a:t>
            </a:r>
          </a:p>
        </p:txBody>
      </p:sp>
      <p:sp>
        <p:nvSpPr>
          <p:cNvPr id="13" name="Google Shape;324;p33">
            <a:extLst>
              <a:ext uri="{FF2B5EF4-FFF2-40B4-BE49-F238E27FC236}">
                <a16:creationId xmlns:a16="http://schemas.microsoft.com/office/drawing/2014/main" id="{18A8C801-E444-C370-0F64-526101602A2A}"/>
              </a:ext>
            </a:extLst>
          </p:cNvPr>
          <p:cNvSpPr txBox="1">
            <a:spLocks/>
          </p:cNvSpPr>
          <p:nvPr/>
        </p:nvSpPr>
        <p:spPr>
          <a:xfrm>
            <a:off x="305421" y="1119676"/>
            <a:ext cx="3507721"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Loki components</a:t>
            </a:r>
          </a:p>
        </p:txBody>
      </p:sp>
      <p:pic>
        <p:nvPicPr>
          <p:cNvPr id="2" name="Picture 1">
            <a:extLst>
              <a:ext uri="{FF2B5EF4-FFF2-40B4-BE49-F238E27FC236}">
                <a16:creationId xmlns:a16="http://schemas.microsoft.com/office/drawing/2014/main" id="{E634DF24-9447-A321-608D-D2016A7657C2}"/>
              </a:ext>
            </a:extLst>
          </p:cNvPr>
          <p:cNvPicPr>
            <a:picLocks noChangeAspect="1"/>
          </p:cNvPicPr>
          <p:nvPr/>
        </p:nvPicPr>
        <p:blipFill>
          <a:blip r:embed="rId4"/>
          <a:stretch>
            <a:fillRect/>
          </a:stretch>
        </p:blipFill>
        <p:spPr>
          <a:xfrm>
            <a:off x="3356990" y="3379349"/>
            <a:ext cx="2438400" cy="1371600"/>
          </a:xfrm>
          <a:prstGeom prst="rect">
            <a:avLst/>
          </a:prstGeom>
        </p:spPr>
      </p:pic>
      <p:pic>
        <p:nvPicPr>
          <p:cNvPr id="3" name="Picture 2">
            <a:extLst>
              <a:ext uri="{FF2B5EF4-FFF2-40B4-BE49-F238E27FC236}">
                <a16:creationId xmlns:a16="http://schemas.microsoft.com/office/drawing/2014/main" id="{488A6857-0E7C-934E-4759-1C09C0C34D18}"/>
              </a:ext>
            </a:extLst>
          </p:cNvPr>
          <p:cNvPicPr>
            <a:picLocks noChangeAspect="1"/>
          </p:cNvPicPr>
          <p:nvPr/>
        </p:nvPicPr>
        <p:blipFill>
          <a:blip r:embed="rId5"/>
          <a:stretch>
            <a:fillRect/>
          </a:stretch>
        </p:blipFill>
        <p:spPr>
          <a:xfrm>
            <a:off x="5043865" y="3247447"/>
            <a:ext cx="1266682" cy="1266682"/>
          </a:xfrm>
          <a:prstGeom prst="rect">
            <a:avLst/>
          </a:prstGeom>
        </p:spPr>
      </p:pic>
    </p:spTree>
    <p:extLst>
      <p:ext uri="{BB962C8B-B14F-4D97-AF65-F5344CB8AC3E}">
        <p14:creationId xmlns:p14="http://schemas.microsoft.com/office/powerpoint/2010/main" val="1126366919"/>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5" name="Google Shape;308;p32">
            <a:extLst>
              <a:ext uri="{FF2B5EF4-FFF2-40B4-BE49-F238E27FC236}">
                <a16:creationId xmlns:a16="http://schemas.microsoft.com/office/drawing/2014/main" id="{736FF3DF-AECE-7426-D948-423C88940AFC}"/>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Monitoring tools</a:t>
            </a:r>
            <a:endParaRPr lang="en-US" sz="3200"/>
          </a:p>
        </p:txBody>
      </p:sp>
      <p:cxnSp>
        <p:nvCxnSpPr>
          <p:cNvPr id="6" name="Google Shape;310;p32">
            <a:extLst>
              <a:ext uri="{FF2B5EF4-FFF2-40B4-BE49-F238E27FC236}">
                <a16:creationId xmlns:a16="http://schemas.microsoft.com/office/drawing/2014/main" id="{3EB5D0E8-FF36-D104-1AC3-2F561BC76654}"/>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1" name="Google Shape;309;p32">
            <a:extLst>
              <a:ext uri="{FF2B5EF4-FFF2-40B4-BE49-F238E27FC236}">
                <a16:creationId xmlns:a16="http://schemas.microsoft.com/office/drawing/2014/main" id="{9BF329A1-56F1-2543-5D3E-89DBCD83740E}"/>
              </a:ext>
            </a:extLst>
          </p:cNvPr>
          <p:cNvSpPr txBox="1">
            <a:spLocks/>
          </p:cNvSpPr>
          <p:nvPr/>
        </p:nvSpPr>
        <p:spPr>
          <a:xfrm>
            <a:off x="305421" y="1463178"/>
            <a:ext cx="8513354" cy="213314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285750" indent="-285750">
              <a:buFont typeface="Arial" panose="020B0604020202020204" pitchFamily="34" charset="0"/>
              <a:buChar char="•"/>
            </a:pPr>
            <a:r>
              <a:rPr lang="en-US" b="1"/>
              <a:t>Promtail</a:t>
            </a:r>
            <a:r>
              <a:rPr lang="en-US"/>
              <a:t>:</a:t>
            </a:r>
          </a:p>
          <a:p>
            <a:pPr marL="742950" lvl="1" indent="-285750">
              <a:buFont typeface="Arial" panose="020B0604020202020204" pitchFamily="34" charset="0"/>
              <a:buChar char="•"/>
            </a:pPr>
            <a:r>
              <a:rPr lang="vi-VN"/>
              <a:t>Promtail là agent thu thập logs, được triển khai trên mỗi node cần thu thập dữ liệu. Nó có các chức năng chính như sau</a:t>
            </a:r>
            <a:r>
              <a:rPr lang="en-US"/>
              <a:t>:</a:t>
            </a:r>
          </a:p>
          <a:p>
            <a:pPr marL="1200150" lvl="2" indent="-285750">
              <a:buFont typeface="Wingdings" panose="05000000000000000000" pitchFamily="2" charset="2"/>
              <a:buChar char="§"/>
            </a:pPr>
            <a:r>
              <a:rPr lang="en-US"/>
              <a:t>Khám phá các mục tiêu thu thập logs (service discovery).</a:t>
            </a:r>
          </a:p>
          <a:p>
            <a:pPr marL="1200150" lvl="2" indent="-285750">
              <a:buFont typeface="Wingdings" panose="05000000000000000000" pitchFamily="2" charset="2"/>
              <a:buChar char="§"/>
            </a:pPr>
            <a:r>
              <a:rPr lang="en-US"/>
              <a:t>Gắn nhãn cho các log streams.</a:t>
            </a:r>
          </a:p>
          <a:p>
            <a:pPr marL="1200150" lvl="2" indent="-285750">
              <a:buFont typeface="Wingdings" panose="05000000000000000000" pitchFamily="2" charset="2"/>
              <a:buChar char="§"/>
            </a:pPr>
            <a:r>
              <a:rPr lang="en-US"/>
              <a:t>Đẩy logs đến Loki server để xử lý.</a:t>
            </a:r>
          </a:p>
          <a:p>
            <a:pPr marL="1200150" lvl="2" indent="-285750">
              <a:buFont typeface="Wingdings" panose="05000000000000000000" pitchFamily="2" charset="2"/>
              <a:buChar char="§"/>
            </a:pPr>
            <a:r>
              <a:rPr lang="en-US"/>
              <a:t>Theo dõi log files và tích hợp với các dịch vụ phát hiện.</a:t>
            </a:r>
          </a:p>
        </p:txBody>
      </p:sp>
      <p:sp>
        <p:nvSpPr>
          <p:cNvPr id="13" name="Google Shape;324;p33">
            <a:extLst>
              <a:ext uri="{FF2B5EF4-FFF2-40B4-BE49-F238E27FC236}">
                <a16:creationId xmlns:a16="http://schemas.microsoft.com/office/drawing/2014/main" id="{18A8C801-E444-C370-0F64-526101602A2A}"/>
              </a:ext>
            </a:extLst>
          </p:cNvPr>
          <p:cNvSpPr txBox="1">
            <a:spLocks/>
          </p:cNvSpPr>
          <p:nvPr/>
        </p:nvSpPr>
        <p:spPr>
          <a:xfrm>
            <a:off x="305421" y="1119676"/>
            <a:ext cx="3507721"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Loki components</a:t>
            </a:r>
          </a:p>
        </p:txBody>
      </p:sp>
      <p:pic>
        <p:nvPicPr>
          <p:cNvPr id="2" name="Picture 1">
            <a:extLst>
              <a:ext uri="{FF2B5EF4-FFF2-40B4-BE49-F238E27FC236}">
                <a16:creationId xmlns:a16="http://schemas.microsoft.com/office/drawing/2014/main" id="{B43162F7-48B8-AF5C-6F42-4E43539628EF}"/>
              </a:ext>
            </a:extLst>
          </p:cNvPr>
          <p:cNvPicPr>
            <a:picLocks noChangeAspect="1"/>
          </p:cNvPicPr>
          <p:nvPr/>
        </p:nvPicPr>
        <p:blipFill>
          <a:blip r:embed="rId3"/>
          <a:stretch>
            <a:fillRect/>
          </a:stretch>
        </p:blipFill>
        <p:spPr>
          <a:xfrm>
            <a:off x="3813142" y="3407741"/>
            <a:ext cx="1520072" cy="1520072"/>
          </a:xfrm>
          <a:prstGeom prst="rect">
            <a:avLst/>
          </a:prstGeom>
        </p:spPr>
      </p:pic>
    </p:spTree>
    <p:extLst>
      <p:ext uri="{BB962C8B-B14F-4D97-AF65-F5344CB8AC3E}">
        <p14:creationId xmlns:p14="http://schemas.microsoft.com/office/powerpoint/2010/main" val="757643452"/>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9"/>
          <p:cNvSpPr txBox="1">
            <a:spLocks noGrp="1"/>
          </p:cNvSpPr>
          <p:nvPr>
            <p:ph type="title"/>
          </p:nvPr>
        </p:nvSpPr>
        <p:spPr>
          <a:xfrm>
            <a:off x="865275" y="535650"/>
            <a:ext cx="7413300" cy="467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Thành viên</a:t>
            </a:r>
            <a:endParaRPr/>
          </a:p>
        </p:txBody>
      </p:sp>
      <p:cxnSp>
        <p:nvCxnSpPr>
          <p:cNvPr id="247" name="Google Shape;247;p29"/>
          <p:cNvCxnSpPr/>
          <p:nvPr/>
        </p:nvCxnSpPr>
        <p:spPr>
          <a:xfrm>
            <a:off x="1392225" y="1033750"/>
            <a:ext cx="6359400" cy="0"/>
          </a:xfrm>
          <a:prstGeom prst="straightConnector1">
            <a:avLst/>
          </a:prstGeom>
          <a:noFill/>
          <a:ln w="9525" cap="flat" cmpd="sng">
            <a:solidFill>
              <a:schemeClr val="accent1"/>
            </a:solidFill>
            <a:prstDash val="solid"/>
            <a:round/>
            <a:headEnd type="none" w="med" len="med"/>
            <a:tailEnd type="none" w="med" len="med"/>
          </a:ln>
        </p:spPr>
      </p:cxnSp>
      <p:grpSp>
        <p:nvGrpSpPr>
          <p:cNvPr id="2" name="Group 1">
            <a:extLst>
              <a:ext uri="{FF2B5EF4-FFF2-40B4-BE49-F238E27FC236}">
                <a16:creationId xmlns:a16="http://schemas.microsoft.com/office/drawing/2014/main" id="{9EAFE646-5EB1-F195-27E6-2E171E070F7C}"/>
              </a:ext>
            </a:extLst>
          </p:cNvPr>
          <p:cNvGrpSpPr/>
          <p:nvPr/>
        </p:nvGrpSpPr>
        <p:grpSpPr>
          <a:xfrm>
            <a:off x="1046759" y="2046462"/>
            <a:ext cx="2416046" cy="1884953"/>
            <a:chOff x="-243225" y="2608738"/>
            <a:chExt cx="2416046" cy="1884953"/>
          </a:xfrm>
        </p:grpSpPr>
        <p:sp>
          <p:nvSpPr>
            <p:cNvPr id="3" name="TextBox 2">
              <a:extLst>
                <a:ext uri="{FF2B5EF4-FFF2-40B4-BE49-F238E27FC236}">
                  <a16:creationId xmlns:a16="http://schemas.microsoft.com/office/drawing/2014/main" id="{E72CA8B2-8DCC-408C-93FE-1871DB11D7BD}"/>
                </a:ext>
              </a:extLst>
            </p:cNvPr>
            <p:cNvSpPr txBox="1"/>
            <p:nvPr/>
          </p:nvSpPr>
          <p:spPr>
            <a:xfrm>
              <a:off x="-243225" y="3908916"/>
              <a:ext cx="2416046" cy="584775"/>
            </a:xfrm>
            <a:prstGeom prst="rect">
              <a:avLst/>
            </a:prstGeom>
            <a:noFill/>
          </p:spPr>
          <p:txBody>
            <a:bodyPr wrap="none" rtlCol="0">
              <a:spAutoFit/>
            </a:bodyPr>
            <a:lstStyle/>
            <a:p>
              <a:pPr algn="ctr"/>
              <a:r>
                <a:rPr lang="en-US" sz="1600">
                  <a:latin typeface="Plus Jakarta Sans" pitchFamily="2" charset="0"/>
                  <a:ea typeface="Open Sans Semibold" panose="020B0706030804020204" pitchFamily="34" charset="0"/>
                  <a:cs typeface="Plus Jakarta Sans" pitchFamily="2" charset="0"/>
                </a:rPr>
                <a:t>21520409</a:t>
              </a:r>
            </a:p>
            <a:p>
              <a:pPr algn="ctr"/>
              <a:r>
                <a:rPr lang="en-US" sz="1600">
                  <a:latin typeface="Plus Jakarta Sans" pitchFamily="2" charset="0"/>
                  <a:ea typeface="Open Sans Semibold" panose="020B0706030804020204" pitchFamily="34" charset="0"/>
                  <a:cs typeface="Plus Jakarta Sans" pitchFamily="2" charset="0"/>
                </a:rPr>
                <a:t>Quách Thị Hoài Phương</a:t>
              </a:r>
            </a:p>
          </p:txBody>
        </p:sp>
        <p:sp>
          <p:nvSpPr>
            <p:cNvPr id="4" name="Oval 3">
              <a:extLst>
                <a:ext uri="{FF2B5EF4-FFF2-40B4-BE49-F238E27FC236}">
                  <a16:creationId xmlns:a16="http://schemas.microsoft.com/office/drawing/2014/main" id="{0A74A51F-EDB3-8F39-10A1-A6FEE0FB31FD}"/>
                </a:ext>
              </a:extLst>
            </p:cNvPr>
            <p:cNvSpPr/>
            <p:nvPr/>
          </p:nvSpPr>
          <p:spPr>
            <a:xfrm>
              <a:off x="440426" y="2608738"/>
              <a:ext cx="1104900" cy="11049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rgbClr val="F0F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5535897D-AEC5-FDB1-45C2-C3DE5D9E3823}"/>
              </a:ext>
            </a:extLst>
          </p:cNvPr>
          <p:cNvGrpSpPr/>
          <p:nvPr/>
        </p:nvGrpSpPr>
        <p:grpSpPr>
          <a:xfrm>
            <a:off x="3787896" y="2046462"/>
            <a:ext cx="1568058" cy="1899241"/>
            <a:chOff x="3855574" y="2594450"/>
            <a:chExt cx="1568058" cy="1899241"/>
          </a:xfrm>
        </p:grpSpPr>
        <p:sp>
          <p:nvSpPr>
            <p:cNvPr id="6" name="TextBox 5">
              <a:extLst>
                <a:ext uri="{FF2B5EF4-FFF2-40B4-BE49-F238E27FC236}">
                  <a16:creationId xmlns:a16="http://schemas.microsoft.com/office/drawing/2014/main" id="{E69855CC-D71E-9C85-5D00-468C7ACAADC5}"/>
                </a:ext>
              </a:extLst>
            </p:cNvPr>
            <p:cNvSpPr txBox="1"/>
            <p:nvPr/>
          </p:nvSpPr>
          <p:spPr>
            <a:xfrm>
              <a:off x="3855574" y="3908916"/>
              <a:ext cx="1568058" cy="584775"/>
            </a:xfrm>
            <a:prstGeom prst="rect">
              <a:avLst/>
            </a:prstGeom>
            <a:noFill/>
          </p:spPr>
          <p:txBody>
            <a:bodyPr wrap="none" rtlCol="0">
              <a:spAutoFit/>
            </a:bodyPr>
            <a:lstStyle/>
            <a:p>
              <a:pPr algn="ctr"/>
              <a:r>
                <a:rPr lang="en-US" sz="1600">
                  <a:latin typeface="Plus Jakarta Sans" pitchFamily="2" charset="0"/>
                  <a:ea typeface="Open Sans Semibold" panose="020B0706030804020204" pitchFamily="34" charset="0"/>
                  <a:cs typeface="Plus Jakarta Sans" pitchFamily="2" charset="0"/>
                </a:rPr>
                <a:t>21521</a:t>
              </a:r>
              <a:r>
                <a:rPr lang="vi-VN" sz="1600">
                  <a:latin typeface="Plus Jakarta Sans" pitchFamily="2" charset="0"/>
                  <a:ea typeface="Open Sans Semibold" panose="020B0706030804020204" pitchFamily="34" charset="0"/>
                  <a:cs typeface="Plus Jakarta Sans" pitchFamily="2" charset="0"/>
                </a:rPr>
                <a:t>460</a:t>
              </a:r>
              <a:endParaRPr lang="en-US" sz="1600">
                <a:latin typeface="Plus Jakarta Sans" pitchFamily="2" charset="0"/>
                <a:ea typeface="Open Sans Semibold" panose="020B0706030804020204" pitchFamily="34" charset="0"/>
                <a:cs typeface="Plus Jakarta Sans" pitchFamily="2" charset="0"/>
              </a:endParaRPr>
            </a:p>
            <a:p>
              <a:pPr algn="ctr"/>
              <a:r>
                <a:rPr lang="vi-VN" sz="1600">
                  <a:latin typeface="Plus Jakarta Sans" pitchFamily="2" charset="0"/>
                  <a:ea typeface="Open Sans Semibold" panose="020B0706030804020204" pitchFamily="34" charset="0"/>
                  <a:cs typeface="Plus Jakarta Sans" pitchFamily="2" charset="0"/>
                </a:rPr>
                <a:t>Lưu Minh Thiện</a:t>
              </a:r>
              <a:endParaRPr lang="en-US" sz="1600">
                <a:latin typeface="Plus Jakarta Sans" pitchFamily="2" charset="0"/>
                <a:ea typeface="Open Sans Semibold" panose="020B0706030804020204" pitchFamily="34" charset="0"/>
                <a:cs typeface="Plus Jakarta Sans" pitchFamily="2" charset="0"/>
              </a:endParaRPr>
            </a:p>
          </p:txBody>
        </p:sp>
        <p:sp>
          <p:nvSpPr>
            <p:cNvPr id="7" name="Oval 6">
              <a:extLst>
                <a:ext uri="{FF2B5EF4-FFF2-40B4-BE49-F238E27FC236}">
                  <a16:creationId xmlns:a16="http://schemas.microsoft.com/office/drawing/2014/main" id="{33C55DBA-FAF0-B778-B37D-E828F75E6C35}"/>
                </a:ext>
              </a:extLst>
            </p:cNvPr>
            <p:cNvSpPr/>
            <p:nvPr/>
          </p:nvSpPr>
          <p:spPr>
            <a:xfrm>
              <a:off x="4087153" y="2594450"/>
              <a:ext cx="1104900" cy="11049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solidFill>
                <a:srgbClr val="F0F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051C729-3CE3-AA67-57F1-CCE757047D4E}"/>
              </a:ext>
            </a:extLst>
          </p:cNvPr>
          <p:cNvGrpSpPr/>
          <p:nvPr/>
        </p:nvGrpSpPr>
        <p:grpSpPr>
          <a:xfrm>
            <a:off x="5758793" y="2039318"/>
            <a:ext cx="2074606" cy="1892097"/>
            <a:chOff x="1785336" y="2601594"/>
            <a:chExt cx="2074606" cy="1892097"/>
          </a:xfrm>
        </p:grpSpPr>
        <p:sp>
          <p:nvSpPr>
            <p:cNvPr id="12" name="TextBox 11">
              <a:extLst>
                <a:ext uri="{FF2B5EF4-FFF2-40B4-BE49-F238E27FC236}">
                  <a16:creationId xmlns:a16="http://schemas.microsoft.com/office/drawing/2014/main" id="{E2C00D92-8B19-C208-E8DE-83F33243FAF5}"/>
                </a:ext>
              </a:extLst>
            </p:cNvPr>
            <p:cNvSpPr txBox="1"/>
            <p:nvPr/>
          </p:nvSpPr>
          <p:spPr>
            <a:xfrm>
              <a:off x="1785336" y="3908916"/>
              <a:ext cx="2074606" cy="584775"/>
            </a:xfrm>
            <a:prstGeom prst="rect">
              <a:avLst/>
            </a:prstGeom>
            <a:noFill/>
          </p:spPr>
          <p:txBody>
            <a:bodyPr wrap="none" rtlCol="0">
              <a:spAutoFit/>
            </a:bodyPr>
            <a:lstStyle/>
            <a:p>
              <a:pPr algn="ctr"/>
              <a:r>
                <a:rPr lang="en-US" sz="1600">
                  <a:latin typeface="Plus Jakarta Sans" pitchFamily="2" charset="0"/>
                  <a:ea typeface="Open Sans Semibold" panose="020B0706030804020204" pitchFamily="34" charset="0"/>
                  <a:cs typeface="Plus Jakarta Sans" pitchFamily="2" charset="0"/>
                </a:rPr>
                <a:t>21520683</a:t>
              </a:r>
            </a:p>
            <a:p>
              <a:pPr algn="ctr"/>
              <a:r>
                <a:rPr lang="en-US" sz="1600">
                  <a:latin typeface="Plus Jakarta Sans" pitchFamily="2" charset="0"/>
                  <a:ea typeface="Open Sans Semibold" panose="020B0706030804020204" pitchFamily="34" charset="0"/>
                  <a:cs typeface="Plus Jakarta Sans" pitchFamily="2" charset="0"/>
                </a:rPr>
                <a:t>Nguyễn Thành Đăng</a:t>
              </a:r>
            </a:p>
          </p:txBody>
        </p:sp>
        <p:sp>
          <p:nvSpPr>
            <p:cNvPr id="13" name="Oval 12">
              <a:extLst>
                <a:ext uri="{FF2B5EF4-FFF2-40B4-BE49-F238E27FC236}">
                  <a16:creationId xmlns:a16="http://schemas.microsoft.com/office/drawing/2014/main" id="{262E2C2E-394E-0C0C-E5E3-2196C57E14FE}"/>
                </a:ext>
              </a:extLst>
            </p:cNvPr>
            <p:cNvSpPr/>
            <p:nvPr/>
          </p:nvSpPr>
          <p:spPr>
            <a:xfrm>
              <a:off x="2280570" y="2601594"/>
              <a:ext cx="1104900" cy="11049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solidFill>
                <a:srgbClr val="F0F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5" name="Google Shape;308;p32">
            <a:extLst>
              <a:ext uri="{FF2B5EF4-FFF2-40B4-BE49-F238E27FC236}">
                <a16:creationId xmlns:a16="http://schemas.microsoft.com/office/drawing/2014/main" id="{736FF3DF-AECE-7426-D948-423C88940AFC}"/>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Monitoring tools</a:t>
            </a:r>
            <a:endParaRPr lang="en-US" sz="3200"/>
          </a:p>
        </p:txBody>
      </p:sp>
      <p:cxnSp>
        <p:nvCxnSpPr>
          <p:cNvPr id="6" name="Google Shape;310;p32">
            <a:extLst>
              <a:ext uri="{FF2B5EF4-FFF2-40B4-BE49-F238E27FC236}">
                <a16:creationId xmlns:a16="http://schemas.microsoft.com/office/drawing/2014/main" id="{3EB5D0E8-FF36-D104-1AC3-2F561BC76654}"/>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1" name="Google Shape;309;p32">
            <a:extLst>
              <a:ext uri="{FF2B5EF4-FFF2-40B4-BE49-F238E27FC236}">
                <a16:creationId xmlns:a16="http://schemas.microsoft.com/office/drawing/2014/main" id="{9BF329A1-56F1-2543-5D3E-89DBCD83740E}"/>
              </a:ext>
            </a:extLst>
          </p:cNvPr>
          <p:cNvSpPr txBox="1">
            <a:spLocks/>
          </p:cNvSpPr>
          <p:nvPr/>
        </p:nvSpPr>
        <p:spPr>
          <a:xfrm>
            <a:off x="305421" y="1463178"/>
            <a:ext cx="8513354" cy="213314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285750" indent="-285750">
              <a:buFont typeface="Arial" panose="020B0604020202020204" pitchFamily="34" charset="0"/>
              <a:buChar char="•"/>
            </a:pPr>
            <a:r>
              <a:rPr lang="en-US" b="1"/>
              <a:t>Alert Manager</a:t>
            </a:r>
            <a:r>
              <a:rPr lang="en-US"/>
              <a:t>:</a:t>
            </a:r>
          </a:p>
          <a:p>
            <a:pPr marL="742950" lvl="1" indent="-285750">
              <a:buFont typeface="Arial" panose="020B0604020202020204" pitchFamily="34" charset="0"/>
              <a:buChar char="•"/>
            </a:pPr>
            <a:r>
              <a:rPr lang="vi-VN"/>
              <a:t>Mặc dù Loki không có hệ thống cảnh báo tích hợp như Prometheus, nhưng có thể sử dụng các công cụ bổ trợ như Prometheus hoặc AlertManager để thiết lập cảnh báo dựa trên logs.</a:t>
            </a:r>
            <a:endParaRPr lang="en-US"/>
          </a:p>
          <a:p>
            <a:pPr marL="742950" lvl="1" indent="-285750">
              <a:buFont typeface="Arial" panose="020B0604020202020204" pitchFamily="34" charset="0"/>
              <a:buChar char="•"/>
            </a:pPr>
            <a:r>
              <a:rPr lang="vi-VN"/>
              <a:t>Cơ chế cảnh báo này được triển khai dựa trên việc phát hiện các mẫu logs cụ thể hoặc các sự kiện đặc biệt.</a:t>
            </a:r>
            <a:endParaRPr lang="en-US"/>
          </a:p>
        </p:txBody>
      </p:sp>
      <p:sp>
        <p:nvSpPr>
          <p:cNvPr id="13" name="Google Shape;324;p33">
            <a:extLst>
              <a:ext uri="{FF2B5EF4-FFF2-40B4-BE49-F238E27FC236}">
                <a16:creationId xmlns:a16="http://schemas.microsoft.com/office/drawing/2014/main" id="{18A8C801-E444-C370-0F64-526101602A2A}"/>
              </a:ext>
            </a:extLst>
          </p:cNvPr>
          <p:cNvSpPr txBox="1">
            <a:spLocks/>
          </p:cNvSpPr>
          <p:nvPr/>
        </p:nvSpPr>
        <p:spPr>
          <a:xfrm>
            <a:off x="305421" y="1119676"/>
            <a:ext cx="3507721"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Loki components</a:t>
            </a:r>
          </a:p>
        </p:txBody>
      </p:sp>
      <p:pic>
        <p:nvPicPr>
          <p:cNvPr id="3" name="Picture 2">
            <a:extLst>
              <a:ext uri="{FF2B5EF4-FFF2-40B4-BE49-F238E27FC236}">
                <a16:creationId xmlns:a16="http://schemas.microsoft.com/office/drawing/2014/main" id="{5EC81D2C-2424-F868-B1A8-7B1B7BB417E4}"/>
              </a:ext>
            </a:extLst>
          </p:cNvPr>
          <p:cNvPicPr>
            <a:picLocks noChangeAspect="1"/>
          </p:cNvPicPr>
          <p:nvPr/>
        </p:nvPicPr>
        <p:blipFill>
          <a:blip r:embed="rId3"/>
          <a:stretch>
            <a:fillRect/>
          </a:stretch>
        </p:blipFill>
        <p:spPr>
          <a:xfrm>
            <a:off x="3192756" y="3081455"/>
            <a:ext cx="2738683" cy="1433197"/>
          </a:xfrm>
          <a:prstGeom prst="rect">
            <a:avLst/>
          </a:prstGeom>
        </p:spPr>
      </p:pic>
    </p:spTree>
    <p:extLst>
      <p:ext uri="{BB962C8B-B14F-4D97-AF65-F5344CB8AC3E}">
        <p14:creationId xmlns:p14="http://schemas.microsoft.com/office/powerpoint/2010/main" val="399843354"/>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5" name="Google Shape;308;p32">
            <a:extLst>
              <a:ext uri="{FF2B5EF4-FFF2-40B4-BE49-F238E27FC236}">
                <a16:creationId xmlns:a16="http://schemas.microsoft.com/office/drawing/2014/main" id="{736FF3DF-AECE-7426-D948-423C88940AFC}"/>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Monitoring tools</a:t>
            </a:r>
            <a:endParaRPr lang="en-US" sz="3200"/>
          </a:p>
        </p:txBody>
      </p:sp>
      <p:cxnSp>
        <p:nvCxnSpPr>
          <p:cNvPr id="6" name="Google Shape;310;p32">
            <a:extLst>
              <a:ext uri="{FF2B5EF4-FFF2-40B4-BE49-F238E27FC236}">
                <a16:creationId xmlns:a16="http://schemas.microsoft.com/office/drawing/2014/main" id="{3EB5D0E8-FF36-D104-1AC3-2F561BC76654}"/>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3" name="Google Shape;324;p33">
            <a:extLst>
              <a:ext uri="{FF2B5EF4-FFF2-40B4-BE49-F238E27FC236}">
                <a16:creationId xmlns:a16="http://schemas.microsoft.com/office/drawing/2014/main" id="{18A8C801-E444-C370-0F64-526101602A2A}"/>
              </a:ext>
            </a:extLst>
          </p:cNvPr>
          <p:cNvSpPr txBox="1">
            <a:spLocks/>
          </p:cNvSpPr>
          <p:nvPr/>
        </p:nvSpPr>
        <p:spPr>
          <a:xfrm>
            <a:off x="305421" y="1119676"/>
            <a:ext cx="3842373"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Loki workflow</a:t>
            </a:r>
          </a:p>
        </p:txBody>
      </p:sp>
      <p:sp>
        <p:nvSpPr>
          <p:cNvPr id="8" name="Google Shape;324;p33">
            <a:extLst>
              <a:ext uri="{FF2B5EF4-FFF2-40B4-BE49-F238E27FC236}">
                <a16:creationId xmlns:a16="http://schemas.microsoft.com/office/drawing/2014/main" id="{E26B8699-CC2C-EEE5-624D-A22447B89E26}"/>
              </a:ext>
            </a:extLst>
          </p:cNvPr>
          <p:cNvSpPr txBox="1">
            <a:spLocks/>
          </p:cNvSpPr>
          <p:nvPr/>
        </p:nvSpPr>
        <p:spPr>
          <a:xfrm>
            <a:off x="1228696" y="3342720"/>
            <a:ext cx="2615099"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a:t>Truy vấn logs</a:t>
            </a:r>
          </a:p>
        </p:txBody>
      </p:sp>
      <p:sp>
        <p:nvSpPr>
          <p:cNvPr id="9" name="Google Shape;323;p33">
            <a:extLst>
              <a:ext uri="{FF2B5EF4-FFF2-40B4-BE49-F238E27FC236}">
                <a16:creationId xmlns:a16="http://schemas.microsoft.com/office/drawing/2014/main" id="{1237C9F9-59CF-1C94-1D5D-A4B5EF77BCDA}"/>
              </a:ext>
            </a:extLst>
          </p:cNvPr>
          <p:cNvSpPr txBox="1">
            <a:spLocks/>
          </p:cNvSpPr>
          <p:nvPr/>
        </p:nvSpPr>
        <p:spPr>
          <a:xfrm>
            <a:off x="1228697" y="2067596"/>
            <a:ext cx="2615100" cy="101931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a:buNone/>
              <a:defRPr sz="1600" b="0" i="0" u="none" strike="noStrike" cap="none">
                <a:solidFill>
                  <a:schemeClr val="accent1"/>
                </a:solidFill>
                <a:latin typeface="Jost"/>
                <a:ea typeface="Jost"/>
                <a:cs typeface="Jost"/>
                <a:sym typeface="Jost"/>
              </a:defRPr>
            </a:lvl1pPr>
            <a:lvl2pPr marL="914400" marR="0" lvl="1"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9pPr>
          </a:lstStyle>
          <a:p>
            <a:pPr marL="285750" indent="-285750">
              <a:buFont typeface="Arial" panose="020B0604020202020204" pitchFamily="34" charset="0"/>
              <a:buChar char="•"/>
            </a:pPr>
            <a:r>
              <a:rPr lang="en-US" sz="1200"/>
              <a:t>Theo </a:t>
            </a:r>
            <a:r>
              <a:rPr lang="en-US" sz="1200" err="1"/>
              <a:t>dõi</a:t>
            </a:r>
            <a:r>
              <a:rPr lang="en-US" sz="1200"/>
              <a:t> log files </a:t>
            </a:r>
            <a:r>
              <a:rPr lang="en-US" sz="1200" err="1"/>
              <a:t>trên</a:t>
            </a:r>
            <a:r>
              <a:rPr lang="en-US" sz="1200"/>
              <a:t> </a:t>
            </a:r>
            <a:r>
              <a:rPr lang="en-US" sz="1200" err="1"/>
              <a:t>từng</a:t>
            </a:r>
            <a:r>
              <a:rPr lang="en-US" sz="1200"/>
              <a:t> node</a:t>
            </a:r>
          </a:p>
          <a:p>
            <a:pPr marL="285750" indent="-285750">
              <a:buFont typeface="Arial" panose="020B0604020202020204" pitchFamily="34" charset="0"/>
              <a:buChar char="•"/>
            </a:pPr>
            <a:r>
              <a:rPr lang="en-US" sz="1200" err="1"/>
              <a:t>Tự</a:t>
            </a:r>
            <a:r>
              <a:rPr lang="en-US" sz="1200"/>
              <a:t> </a:t>
            </a:r>
            <a:r>
              <a:rPr lang="en-US" sz="1200" err="1"/>
              <a:t>động</a:t>
            </a:r>
            <a:r>
              <a:rPr lang="en-US" sz="1200"/>
              <a:t> </a:t>
            </a:r>
            <a:r>
              <a:rPr lang="en-US" sz="1200" err="1"/>
              <a:t>tìm</a:t>
            </a:r>
            <a:r>
              <a:rPr lang="en-US" sz="1200"/>
              <a:t> </a:t>
            </a:r>
            <a:r>
              <a:rPr lang="en-US" sz="1200" err="1"/>
              <a:t>kiếm</a:t>
            </a:r>
            <a:r>
              <a:rPr lang="en-US" sz="1200"/>
              <a:t> </a:t>
            </a:r>
            <a:r>
              <a:rPr lang="en-US" sz="1200" err="1"/>
              <a:t>nguồn</a:t>
            </a:r>
            <a:r>
              <a:rPr lang="en-US" sz="1200"/>
              <a:t> log </a:t>
            </a:r>
            <a:r>
              <a:rPr lang="en-US" sz="1200" err="1"/>
              <a:t>mới</a:t>
            </a:r>
            <a:r>
              <a:rPr lang="en-US" sz="1200"/>
              <a:t> </a:t>
            </a:r>
            <a:r>
              <a:rPr lang="en-US" sz="1200" err="1"/>
              <a:t>và</a:t>
            </a:r>
            <a:r>
              <a:rPr lang="en-US" sz="1200"/>
              <a:t> </a:t>
            </a:r>
            <a:r>
              <a:rPr lang="en-US" sz="1200" err="1"/>
              <a:t>gắn</a:t>
            </a:r>
            <a:r>
              <a:rPr lang="en-US" sz="1200"/>
              <a:t> </a:t>
            </a:r>
            <a:r>
              <a:rPr lang="en-US" sz="1200" err="1"/>
              <a:t>nhãn</a:t>
            </a:r>
            <a:r>
              <a:rPr lang="en-US" sz="1200"/>
              <a:t> </a:t>
            </a:r>
            <a:r>
              <a:rPr lang="en-US" sz="1200" err="1"/>
              <a:t>dựa</a:t>
            </a:r>
            <a:r>
              <a:rPr lang="en-US" sz="1200"/>
              <a:t> </a:t>
            </a:r>
            <a:r>
              <a:rPr lang="en-US" sz="1200" err="1"/>
              <a:t>trên</a:t>
            </a:r>
            <a:r>
              <a:rPr lang="en-US" sz="1200"/>
              <a:t> </a:t>
            </a:r>
            <a:r>
              <a:rPr lang="en-US" sz="1200" err="1"/>
              <a:t>cấu</a:t>
            </a:r>
            <a:r>
              <a:rPr lang="en-US" sz="1200"/>
              <a:t> </a:t>
            </a:r>
            <a:r>
              <a:rPr lang="en-US" sz="1200" err="1"/>
              <a:t>hình</a:t>
            </a:r>
            <a:endParaRPr lang="en-US" sz="1200"/>
          </a:p>
          <a:p>
            <a:pPr marL="285750" indent="-285750">
              <a:buFont typeface="Arial" panose="020B0604020202020204" pitchFamily="34" charset="0"/>
              <a:buChar char="•"/>
            </a:pPr>
            <a:r>
              <a:rPr lang="en-US" sz="1200"/>
              <a:t>Tail log files </a:t>
            </a:r>
            <a:r>
              <a:rPr lang="en-US" sz="1200" err="1"/>
              <a:t>và</a:t>
            </a:r>
            <a:r>
              <a:rPr lang="en-US" sz="1200"/>
              <a:t> </a:t>
            </a:r>
            <a:r>
              <a:rPr lang="en-US" sz="1200" err="1"/>
              <a:t>thu</a:t>
            </a:r>
            <a:r>
              <a:rPr lang="en-US" sz="1200"/>
              <a:t> </a:t>
            </a:r>
            <a:r>
              <a:rPr lang="en-US" sz="1200" err="1"/>
              <a:t>thập</a:t>
            </a:r>
            <a:r>
              <a:rPr lang="en-US" sz="1200"/>
              <a:t> </a:t>
            </a:r>
            <a:r>
              <a:rPr lang="en-US" sz="1200" err="1"/>
              <a:t>các</a:t>
            </a:r>
            <a:r>
              <a:rPr lang="en-US" sz="1200"/>
              <a:t> </a:t>
            </a:r>
            <a:r>
              <a:rPr lang="en-US" sz="1200" err="1"/>
              <a:t>thay</a:t>
            </a:r>
            <a:r>
              <a:rPr lang="en-US" sz="1200"/>
              <a:t> </a:t>
            </a:r>
            <a:r>
              <a:rPr lang="en-US" sz="1200" err="1"/>
              <a:t>đổi</a:t>
            </a:r>
            <a:r>
              <a:rPr lang="en-US" sz="1200"/>
              <a:t> </a:t>
            </a:r>
            <a:r>
              <a:rPr lang="en-US" sz="1200" err="1"/>
              <a:t>mới</a:t>
            </a:r>
            <a:r>
              <a:rPr lang="en-US" sz="1200"/>
              <a:t> </a:t>
            </a:r>
            <a:r>
              <a:rPr lang="en-US" sz="1200" err="1"/>
              <a:t>nhất</a:t>
            </a:r>
            <a:endParaRPr lang="en-US" sz="1400" i="1"/>
          </a:p>
        </p:txBody>
      </p:sp>
      <p:sp>
        <p:nvSpPr>
          <p:cNvPr id="10" name="Google Shape;324;p33">
            <a:extLst>
              <a:ext uri="{FF2B5EF4-FFF2-40B4-BE49-F238E27FC236}">
                <a16:creationId xmlns:a16="http://schemas.microsoft.com/office/drawing/2014/main" id="{51B37A0D-507E-E604-6E41-2DD429F1002F}"/>
              </a:ext>
            </a:extLst>
          </p:cNvPr>
          <p:cNvSpPr txBox="1">
            <a:spLocks/>
          </p:cNvSpPr>
          <p:nvPr/>
        </p:nvSpPr>
        <p:spPr>
          <a:xfrm>
            <a:off x="1228697" y="1724098"/>
            <a:ext cx="2615099"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a:t>Thu thập logs</a:t>
            </a:r>
          </a:p>
        </p:txBody>
      </p:sp>
      <p:sp>
        <p:nvSpPr>
          <p:cNvPr id="14" name="Google Shape;324;p33">
            <a:extLst>
              <a:ext uri="{FF2B5EF4-FFF2-40B4-BE49-F238E27FC236}">
                <a16:creationId xmlns:a16="http://schemas.microsoft.com/office/drawing/2014/main" id="{2062DF44-4814-FF64-5CB1-8AADE6781B65}"/>
              </a:ext>
            </a:extLst>
          </p:cNvPr>
          <p:cNvSpPr txBox="1">
            <a:spLocks/>
          </p:cNvSpPr>
          <p:nvPr/>
        </p:nvSpPr>
        <p:spPr>
          <a:xfrm>
            <a:off x="5687251" y="3342720"/>
            <a:ext cx="1995819"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a:t>Cảnh báo</a:t>
            </a:r>
          </a:p>
        </p:txBody>
      </p:sp>
      <p:sp>
        <p:nvSpPr>
          <p:cNvPr id="15" name="Google Shape;323;p33">
            <a:extLst>
              <a:ext uri="{FF2B5EF4-FFF2-40B4-BE49-F238E27FC236}">
                <a16:creationId xmlns:a16="http://schemas.microsoft.com/office/drawing/2014/main" id="{ADB754E8-A1DC-E067-A686-47CA3DC35ACC}"/>
              </a:ext>
            </a:extLst>
          </p:cNvPr>
          <p:cNvSpPr txBox="1">
            <a:spLocks/>
          </p:cNvSpPr>
          <p:nvPr/>
        </p:nvSpPr>
        <p:spPr>
          <a:xfrm>
            <a:off x="5687251" y="2072713"/>
            <a:ext cx="2615100" cy="101420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a:buNone/>
              <a:defRPr sz="1600" b="0" i="0" u="none" strike="noStrike" cap="none">
                <a:solidFill>
                  <a:schemeClr val="accent1"/>
                </a:solidFill>
                <a:latin typeface="Jost"/>
                <a:ea typeface="Jost"/>
                <a:cs typeface="Jost"/>
                <a:sym typeface="Jost"/>
              </a:defRPr>
            </a:lvl1pPr>
            <a:lvl2pPr marL="914400" marR="0" lvl="1"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9pPr>
          </a:lstStyle>
          <a:p>
            <a:pPr marL="285750" indent="-285750">
              <a:buFont typeface="Arial" panose="020B0604020202020204" pitchFamily="34" charset="0"/>
              <a:buChar char="•"/>
            </a:pPr>
            <a:r>
              <a:rPr lang="vi-VN" sz="1200"/>
              <a:t>Promtail gửi logs đến Loki server</a:t>
            </a:r>
            <a:r>
              <a:rPr lang="en-US" sz="1200"/>
              <a:t> </a:t>
            </a:r>
          </a:p>
          <a:p>
            <a:pPr marL="285750" indent="-285750">
              <a:buFont typeface="Arial" panose="020B0604020202020204" pitchFamily="34" charset="0"/>
              <a:buChar char="•"/>
            </a:pPr>
            <a:r>
              <a:rPr lang="vi-VN" sz="1200"/>
              <a:t>Logs được nén và lưu trữ, với các chỉ mục được tổ chức theo nhãn để tối ưu hóa truy vấn.</a:t>
            </a:r>
            <a:endParaRPr lang="en-US" sz="1200"/>
          </a:p>
        </p:txBody>
      </p:sp>
      <p:sp>
        <p:nvSpPr>
          <p:cNvPr id="16" name="Google Shape;323;p33">
            <a:extLst>
              <a:ext uri="{FF2B5EF4-FFF2-40B4-BE49-F238E27FC236}">
                <a16:creationId xmlns:a16="http://schemas.microsoft.com/office/drawing/2014/main" id="{8B57645D-E113-AF55-149F-24928716978D}"/>
              </a:ext>
            </a:extLst>
          </p:cNvPr>
          <p:cNvSpPr txBox="1">
            <a:spLocks/>
          </p:cNvSpPr>
          <p:nvPr/>
        </p:nvSpPr>
        <p:spPr>
          <a:xfrm>
            <a:off x="1228696" y="3681507"/>
            <a:ext cx="2615100" cy="101420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a:buNone/>
              <a:defRPr sz="1600" b="0" i="0" u="none" strike="noStrike" cap="none">
                <a:solidFill>
                  <a:schemeClr val="accent1"/>
                </a:solidFill>
                <a:latin typeface="Jost"/>
                <a:ea typeface="Jost"/>
                <a:cs typeface="Jost"/>
                <a:sym typeface="Jost"/>
              </a:defRPr>
            </a:lvl1pPr>
            <a:lvl2pPr marL="914400" marR="0" lvl="1"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9pPr>
          </a:lstStyle>
          <a:p>
            <a:pPr marL="285750" indent="-285750">
              <a:buFont typeface="Arial" panose="020B0604020202020204" pitchFamily="34" charset="0"/>
              <a:buChar char="•"/>
            </a:pPr>
            <a:r>
              <a:rPr lang="en-US" sz="1200"/>
              <a:t>Sử dụng ngôn ngữ LogQL</a:t>
            </a:r>
            <a:endParaRPr lang="en-US" sz="1400" i="1"/>
          </a:p>
          <a:p>
            <a:pPr marL="285750" indent="-285750">
              <a:buFont typeface="Arial" panose="020B0604020202020204" pitchFamily="34" charset="0"/>
              <a:buChar char="•"/>
            </a:pPr>
            <a:r>
              <a:rPr lang="en-US" sz="1200"/>
              <a:t>Grafana gửi truy vấn đến Loki</a:t>
            </a:r>
          </a:p>
          <a:p>
            <a:pPr marL="285750" indent="-285750">
              <a:buFont typeface="Arial" panose="020B0604020202020204" pitchFamily="34" charset="0"/>
              <a:buChar char="•"/>
            </a:pPr>
            <a:r>
              <a:rPr lang="en-US" sz="1200"/>
              <a:t>Loki tìm kiếm và lọc logs theo yêu cầu và trả kết quả để hiển thị trên Grafana.</a:t>
            </a:r>
          </a:p>
        </p:txBody>
      </p:sp>
      <p:sp>
        <p:nvSpPr>
          <p:cNvPr id="17" name="Google Shape;324;p33">
            <a:extLst>
              <a:ext uri="{FF2B5EF4-FFF2-40B4-BE49-F238E27FC236}">
                <a16:creationId xmlns:a16="http://schemas.microsoft.com/office/drawing/2014/main" id="{E3EC280D-81A8-9B9C-B466-5D253B771460}"/>
              </a:ext>
            </a:extLst>
          </p:cNvPr>
          <p:cNvSpPr txBox="1">
            <a:spLocks/>
          </p:cNvSpPr>
          <p:nvPr/>
        </p:nvSpPr>
        <p:spPr>
          <a:xfrm>
            <a:off x="5687251" y="1724097"/>
            <a:ext cx="1995819"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a:t>Xử lý logs</a:t>
            </a:r>
          </a:p>
        </p:txBody>
      </p:sp>
      <p:sp>
        <p:nvSpPr>
          <p:cNvPr id="18" name="Google Shape;323;p33">
            <a:extLst>
              <a:ext uri="{FF2B5EF4-FFF2-40B4-BE49-F238E27FC236}">
                <a16:creationId xmlns:a16="http://schemas.microsoft.com/office/drawing/2014/main" id="{2F85D19D-8D5D-8C20-A0C8-587FEB96C097}"/>
              </a:ext>
            </a:extLst>
          </p:cNvPr>
          <p:cNvSpPr txBox="1">
            <a:spLocks/>
          </p:cNvSpPr>
          <p:nvPr/>
        </p:nvSpPr>
        <p:spPr>
          <a:xfrm>
            <a:off x="5687251" y="3686220"/>
            <a:ext cx="2615100" cy="101420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a:buNone/>
              <a:defRPr sz="1600" b="0" i="0" u="none" strike="noStrike" cap="none">
                <a:solidFill>
                  <a:schemeClr val="accent1"/>
                </a:solidFill>
                <a:latin typeface="Jost"/>
                <a:ea typeface="Jost"/>
                <a:cs typeface="Jost"/>
                <a:sym typeface="Jost"/>
              </a:defRPr>
            </a:lvl1pPr>
            <a:lvl2pPr marL="914400" marR="0" lvl="1"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9pPr>
          </a:lstStyle>
          <a:p>
            <a:pPr marL="285750" indent="-285750">
              <a:buFont typeface="Arial" panose="020B0604020202020204" pitchFamily="34" charset="0"/>
              <a:buChar char="•"/>
            </a:pPr>
            <a:r>
              <a:rPr lang="en-US" sz="1200"/>
              <a:t>Xác định điều kiện cảnh báo và giám sát các mẫu logs</a:t>
            </a:r>
          </a:p>
          <a:p>
            <a:pPr marL="285750" indent="-285750">
              <a:buFont typeface="Arial" panose="020B0604020202020204" pitchFamily="34" charset="0"/>
              <a:buChar char="•"/>
            </a:pPr>
            <a:r>
              <a:rPr lang="en-US" sz="1200"/>
              <a:t>C</a:t>
            </a:r>
            <a:r>
              <a:rPr lang="vi-VN" sz="1200"/>
              <a:t>ảnh báo được gửi đến Alert Manager và các thông báo được chuyển đến các kênh đã cấu hình</a:t>
            </a:r>
            <a:endParaRPr lang="en-US" sz="1400" i="1"/>
          </a:p>
        </p:txBody>
      </p:sp>
      <p:sp>
        <p:nvSpPr>
          <p:cNvPr id="37" name="Arrow: Right 36">
            <a:extLst>
              <a:ext uri="{FF2B5EF4-FFF2-40B4-BE49-F238E27FC236}">
                <a16:creationId xmlns:a16="http://schemas.microsoft.com/office/drawing/2014/main" id="{17E82C86-7552-F291-4C2B-E72E9070A88E}"/>
              </a:ext>
            </a:extLst>
          </p:cNvPr>
          <p:cNvSpPr/>
          <p:nvPr/>
        </p:nvSpPr>
        <p:spPr>
          <a:xfrm>
            <a:off x="4045999" y="2226485"/>
            <a:ext cx="1052001" cy="208971"/>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E96F9EC0-4E26-B1B3-779D-5958E7556139}"/>
              </a:ext>
            </a:extLst>
          </p:cNvPr>
          <p:cNvSpPr/>
          <p:nvPr/>
        </p:nvSpPr>
        <p:spPr>
          <a:xfrm rot="8892302">
            <a:off x="4123914" y="3042036"/>
            <a:ext cx="1052001" cy="208971"/>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B3DAAA6E-F034-40C5-27A2-33463356782A}"/>
              </a:ext>
            </a:extLst>
          </p:cNvPr>
          <p:cNvSpPr/>
          <p:nvPr/>
        </p:nvSpPr>
        <p:spPr>
          <a:xfrm>
            <a:off x="4123913" y="3857587"/>
            <a:ext cx="1052001" cy="208971"/>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476140"/>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5" name="Google Shape;308;p32">
            <a:extLst>
              <a:ext uri="{FF2B5EF4-FFF2-40B4-BE49-F238E27FC236}">
                <a16:creationId xmlns:a16="http://schemas.microsoft.com/office/drawing/2014/main" id="{736FF3DF-AECE-7426-D948-423C88940AFC}"/>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Monitoring tools</a:t>
            </a:r>
            <a:endParaRPr lang="en-US" sz="3200"/>
          </a:p>
        </p:txBody>
      </p:sp>
      <p:cxnSp>
        <p:nvCxnSpPr>
          <p:cNvPr id="6" name="Google Shape;310;p32">
            <a:extLst>
              <a:ext uri="{FF2B5EF4-FFF2-40B4-BE49-F238E27FC236}">
                <a16:creationId xmlns:a16="http://schemas.microsoft.com/office/drawing/2014/main" id="{3EB5D0E8-FF36-D104-1AC3-2F561BC76654}"/>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3" name="Google Shape;324;p33">
            <a:extLst>
              <a:ext uri="{FF2B5EF4-FFF2-40B4-BE49-F238E27FC236}">
                <a16:creationId xmlns:a16="http://schemas.microsoft.com/office/drawing/2014/main" id="{18A8C801-E444-C370-0F64-526101602A2A}"/>
              </a:ext>
            </a:extLst>
          </p:cNvPr>
          <p:cNvSpPr txBox="1">
            <a:spLocks/>
          </p:cNvSpPr>
          <p:nvPr/>
        </p:nvSpPr>
        <p:spPr>
          <a:xfrm>
            <a:off x="305421" y="1119676"/>
            <a:ext cx="1995819"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Icinga2</a:t>
            </a:r>
          </a:p>
        </p:txBody>
      </p:sp>
      <p:sp>
        <p:nvSpPr>
          <p:cNvPr id="8" name="Google Shape;323;p33">
            <a:extLst>
              <a:ext uri="{FF2B5EF4-FFF2-40B4-BE49-F238E27FC236}">
                <a16:creationId xmlns:a16="http://schemas.microsoft.com/office/drawing/2014/main" id="{A33714C2-21A4-81A1-55A2-040093309F6C}"/>
              </a:ext>
            </a:extLst>
          </p:cNvPr>
          <p:cNvSpPr txBox="1">
            <a:spLocks/>
          </p:cNvSpPr>
          <p:nvPr/>
        </p:nvSpPr>
        <p:spPr>
          <a:xfrm>
            <a:off x="925923" y="1607128"/>
            <a:ext cx="7272348" cy="157652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a:buNone/>
              <a:defRPr sz="1600" b="0" i="0" u="none" strike="noStrike" cap="none">
                <a:solidFill>
                  <a:schemeClr val="accent1"/>
                </a:solidFill>
                <a:latin typeface="Jost"/>
                <a:ea typeface="Jost"/>
                <a:cs typeface="Jost"/>
                <a:sym typeface="Jost"/>
              </a:defRPr>
            </a:lvl1pPr>
            <a:lvl2pPr marL="914400" marR="0" lvl="1"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9pPr>
          </a:lstStyle>
          <a:p>
            <a:pPr marL="0" indent="0"/>
            <a:r>
              <a:rPr lang="en-US" sz="1400" err="1"/>
              <a:t>Icinga</a:t>
            </a:r>
            <a:r>
              <a:rPr lang="en-US" sz="1400"/>
              <a:t> </a:t>
            </a:r>
            <a:r>
              <a:rPr lang="en-US" sz="1400" err="1"/>
              <a:t>là</a:t>
            </a:r>
            <a:r>
              <a:rPr lang="en-US" sz="1400"/>
              <a:t> </a:t>
            </a:r>
            <a:r>
              <a:rPr lang="en-US" sz="1400" err="1"/>
              <a:t>một</a:t>
            </a:r>
            <a:r>
              <a:rPr lang="en-US" sz="1400"/>
              <a:t> </a:t>
            </a:r>
            <a:r>
              <a:rPr lang="en-US" sz="1400" b="1" err="1"/>
              <a:t>hệ</a:t>
            </a:r>
            <a:r>
              <a:rPr lang="en-US" sz="1400" b="1"/>
              <a:t> </a:t>
            </a:r>
            <a:r>
              <a:rPr lang="en-US" sz="1400" b="1" err="1"/>
              <a:t>thống</a:t>
            </a:r>
            <a:r>
              <a:rPr lang="en-US" sz="1400" b="1"/>
              <a:t> </a:t>
            </a:r>
            <a:r>
              <a:rPr lang="en-US" sz="1400" b="1" err="1"/>
              <a:t>máy</a:t>
            </a:r>
            <a:r>
              <a:rPr lang="en-US" sz="1400" b="1"/>
              <a:t> </a:t>
            </a:r>
            <a:r>
              <a:rPr lang="en-US" sz="1400" b="1" err="1"/>
              <a:t>tính</a:t>
            </a:r>
            <a:r>
              <a:rPr lang="en-US" sz="1400" b="1"/>
              <a:t> </a:t>
            </a:r>
            <a:r>
              <a:rPr lang="en-US" sz="1400" b="1" err="1"/>
              <a:t>mã</a:t>
            </a:r>
            <a:r>
              <a:rPr lang="en-US" sz="1400" b="1"/>
              <a:t> </a:t>
            </a:r>
            <a:r>
              <a:rPr lang="en-US" sz="1400" b="1" err="1"/>
              <a:t>nguồn</a:t>
            </a:r>
            <a:r>
              <a:rPr lang="en-US" sz="1400" b="1"/>
              <a:t> </a:t>
            </a:r>
            <a:r>
              <a:rPr lang="en-US" sz="1400" b="1" err="1"/>
              <a:t>mở</a:t>
            </a:r>
            <a:r>
              <a:rPr lang="en-US" sz="1400" b="1"/>
              <a:t> </a:t>
            </a:r>
            <a:r>
              <a:rPr lang="en-US" sz="1400" err="1"/>
              <a:t>và</a:t>
            </a:r>
            <a:r>
              <a:rPr lang="en-US" sz="1400"/>
              <a:t> </a:t>
            </a:r>
            <a:r>
              <a:rPr lang="en-US" sz="1400" b="1" err="1"/>
              <a:t>ứng</a:t>
            </a:r>
            <a:r>
              <a:rPr lang="en-US" sz="1400" b="1"/>
              <a:t> </a:t>
            </a:r>
            <a:r>
              <a:rPr lang="en-US" sz="1400" b="1" err="1"/>
              <a:t>dụng</a:t>
            </a:r>
            <a:r>
              <a:rPr lang="en-US" sz="1400" b="1"/>
              <a:t> </a:t>
            </a:r>
            <a:r>
              <a:rPr lang="en-US" sz="1400" b="1" err="1"/>
              <a:t>giám</a:t>
            </a:r>
            <a:r>
              <a:rPr lang="en-US" sz="1400" b="1"/>
              <a:t> </a:t>
            </a:r>
            <a:r>
              <a:rPr lang="en-US" sz="1400" b="1" err="1"/>
              <a:t>sát</a:t>
            </a:r>
            <a:r>
              <a:rPr lang="en-US" sz="1400" b="1"/>
              <a:t> </a:t>
            </a:r>
            <a:r>
              <a:rPr lang="en-US" sz="1400" b="1" err="1"/>
              <a:t>mạng</a:t>
            </a:r>
            <a:r>
              <a:rPr lang="en-US" sz="1400" b="1"/>
              <a:t>. </a:t>
            </a:r>
            <a:endParaRPr lang="vi-VN" sz="1400" b="1"/>
          </a:p>
          <a:p>
            <a:pPr marL="285750" indent="-285750">
              <a:buFont typeface="Arial" panose="020B0604020202020204" pitchFamily="34" charset="0"/>
              <a:buChar char="•"/>
            </a:pPr>
            <a:r>
              <a:rPr lang="vi-VN" sz="1400"/>
              <a:t>Dịch vụ mạng (SMTP, POP3, HTTP, NNTP, ping,…)</a:t>
            </a:r>
          </a:p>
          <a:p>
            <a:pPr marL="285750" indent="-285750">
              <a:buFont typeface="Arial" panose="020B0604020202020204" pitchFamily="34" charset="0"/>
              <a:buChar char="•"/>
            </a:pPr>
            <a:r>
              <a:rPr lang="vi-VN" sz="1400"/>
              <a:t>Tài nguyên máy chủ lưu trữ (tải CPU, sử dụng disk,…)</a:t>
            </a:r>
          </a:p>
          <a:p>
            <a:pPr marL="285750" indent="-285750">
              <a:buFont typeface="Arial" panose="020B0604020202020204" pitchFamily="34" charset="0"/>
              <a:buChar char="•"/>
            </a:pPr>
            <a:r>
              <a:rPr lang="vi-VN" sz="1400"/>
              <a:t>Thành phần máy chủ (thiết bị chuyển mạch, bộ định tuyến, cảm biến nhiệt độ và độ ẩm...) </a:t>
            </a:r>
          </a:p>
          <a:p>
            <a:pPr marL="285750" indent="-285750">
              <a:buFont typeface="Arial" panose="020B0604020202020204" pitchFamily="34" charset="0"/>
              <a:buChar char="•"/>
            </a:pPr>
            <a:r>
              <a:rPr lang="en-US" sz="1400" err="1"/>
              <a:t>Hỗ</a:t>
            </a:r>
            <a:r>
              <a:rPr lang="en-US" sz="1400"/>
              <a:t> </a:t>
            </a:r>
            <a:r>
              <a:rPr lang="en-US" sz="1400" err="1"/>
              <a:t>trợ</a:t>
            </a:r>
            <a:r>
              <a:rPr lang="en-US" sz="1400"/>
              <a:t> </a:t>
            </a:r>
            <a:r>
              <a:rPr lang="en-US" sz="1400" err="1"/>
              <a:t>kiểm</a:t>
            </a:r>
            <a:r>
              <a:rPr lang="en-US" sz="1400"/>
              <a:t> </a:t>
            </a:r>
            <a:r>
              <a:rPr lang="en-US" sz="1400" err="1"/>
              <a:t>tra</a:t>
            </a:r>
            <a:r>
              <a:rPr lang="en-US" sz="1400"/>
              <a:t> song song</a:t>
            </a:r>
          </a:p>
          <a:p>
            <a:pPr marL="285750" indent="-285750">
              <a:buFont typeface="Arial" panose="020B0604020202020204" pitchFamily="34" charset="0"/>
              <a:buChar char="•"/>
            </a:pPr>
            <a:r>
              <a:rPr lang="en-US" sz="1400" err="1"/>
              <a:t>Phân</a:t>
            </a:r>
            <a:r>
              <a:rPr lang="en-US" sz="1400"/>
              <a:t> </a:t>
            </a:r>
            <a:r>
              <a:rPr lang="en-US" sz="1400" err="1"/>
              <a:t>cấp</a:t>
            </a:r>
            <a:r>
              <a:rPr lang="en-US" sz="1400"/>
              <a:t> host </a:t>
            </a:r>
            <a:r>
              <a:rPr lang="en-US" sz="1400" err="1"/>
              <a:t>cho</a:t>
            </a:r>
            <a:r>
              <a:rPr lang="en-US" sz="1400"/>
              <a:t> </a:t>
            </a:r>
            <a:r>
              <a:rPr lang="en-US" sz="1400" err="1"/>
              <a:t>phát</a:t>
            </a:r>
            <a:r>
              <a:rPr lang="en-US" sz="1400"/>
              <a:t> </a:t>
            </a:r>
            <a:r>
              <a:rPr lang="en-US" sz="1400" err="1"/>
              <a:t>hiện</a:t>
            </a:r>
            <a:r>
              <a:rPr lang="en-US" sz="1400"/>
              <a:t> </a:t>
            </a:r>
            <a:r>
              <a:rPr lang="en-US" sz="1400" err="1"/>
              <a:t>lỗi</a:t>
            </a:r>
            <a:r>
              <a:rPr lang="en-US" sz="1400"/>
              <a:t> </a:t>
            </a:r>
            <a:r>
              <a:rPr lang="en-US" sz="1400" err="1"/>
              <a:t>chính</a:t>
            </a:r>
            <a:r>
              <a:rPr lang="en-US" sz="1400"/>
              <a:t> </a:t>
            </a:r>
            <a:r>
              <a:rPr lang="en-US" sz="1400" err="1"/>
              <a:t>xác</a:t>
            </a:r>
            <a:endParaRPr lang="vi-VN" sz="1400"/>
          </a:p>
          <a:p>
            <a:pPr marL="285750" indent="-285750">
              <a:buFont typeface="Arial" panose="020B0604020202020204" pitchFamily="34" charset="0"/>
              <a:buChar char="•"/>
            </a:pPr>
            <a:endParaRPr lang="en-US" sz="1400"/>
          </a:p>
        </p:txBody>
      </p:sp>
      <p:pic>
        <p:nvPicPr>
          <p:cNvPr id="1032" name="Picture 8">
            <a:extLst>
              <a:ext uri="{FF2B5EF4-FFF2-40B4-BE49-F238E27FC236}">
                <a16:creationId xmlns:a16="http://schemas.microsoft.com/office/drawing/2014/main" id="{A4C3D3DD-CB72-4116-30D4-D4C3D53183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687" b="30683"/>
          <a:stretch/>
        </p:blipFill>
        <p:spPr bwMode="auto">
          <a:xfrm>
            <a:off x="3078395" y="3307824"/>
            <a:ext cx="2967404" cy="1116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401439"/>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A2AB5518-88C3-D452-2DF9-13410F7DB0D9}"/>
            </a:ext>
          </a:extLst>
        </p:cNvPr>
        <p:cNvGrpSpPr/>
        <p:nvPr/>
      </p:nvGrpSpPr>
      <p:grpSpPr>
        <a:xfrm>
          <a:off x="0" y="0"/>
          <a:ext cx="0" cy="0"/>
          <a:chOff x="0" y="0"/>
          <a:chExt cx="0" cy="0"/>
        </a:xfrm>
      </p:grpSpPr>
      <p:sp>
        <p:nvSpPr>
          <p:cNvPr id="5" name="Google Shape;308;p32">
            <a:extLst>
              <a:ext uri="{FF2B5EF4-FFF2-40B4-BE49-F238E27FC236}">
                <a16:creationId xmlns:a16="http://schemas.microsoft.com/office/drawing/2014/main" id="{30E9309B-E1BA-F3C5-A374-6C39F11C3D10}"/>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Monitoring tools</a:t>
            </a:r>
            <a:endParaRPr lang="en-US" sz="3200"/>
          </a:p>
        </p:txBody>
      </p:sp>
      <p:cxnSp>
        <p:nvCxnSpPr>
          <p:cNvPr id="6" name="Google Shape;310;p32">
            <a:extLst>
              <a:ext uri="{FF2B5EF4-FFF2-40B4-BE49-F238E27FC236}">
                <a16:creationId xmlns:a16="http://schemas.microsoft.com/office/drawing/2014/main" id="{CC538C6E-6CC3-E9E1-6F1F-EF11D5275658}"/>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3" name="Google Shape;324;p33">
            <a:extLst>
              <a:ext uri="{FF2B5EF4-FFF2-40B4-BE49-F238E27FC236}">
                <a16:creationId xmlns:a16="http://schemas.microsoft.com/office/drawing/2014/main" id="{A653558B-855F-5A93-1990-46EC1DC6BBD9}"/>
              </a:ext>
            </a:extLst>
          </p:cNvPr>
          <p:cNvSpPr txBox="1">
            <a:spLocks/>
          </p:cNvSpPr>
          <p:nvPr/>
        </p:nvSpPr>
        <p:spPr>
          <a:xfrm>
            <a:off x="305421" y="1119676"/>
            <a:ext cx="1995819"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Icinga2</a:t>
            </a:r>
          </a:p>
        </p:txBody>
      </p:sp>
      <p:pic>
        <p:nvPicPr>
          <p:cNvPr id="1030" name="Picture 6">
            <a:extLst>
              <a:ext uri="{FF2B5EF4-FFF2-40B4-BE49-F238E27FC236}">
                <a16:creationId xmlns:a16="http://schemas.microsoft.com/office/drawing/2014/main" id="{8D293011-74D1-658E-141A-6310B14E97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837" y="1793629"/>
            <a:ext cx="4630522" cy="251463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23;p33">
            <a:extLst>
              <a:ext uri="{FF2B5EF4-FFF2-40B4-BE49-F238E27FC236}">
                <a16:creationId xmlns:a16="http://schemas.microsoft.com/office/drawing/2014/main" id="{F537475C-E3D0-B693-E8D5-0438CFD82818}"/>
              </a:ext>
            </a:extLst>
          </p:cNvPr>
          <p:cNvSpPr txBox="1">
            <a:spLocks/>
          </p:cNvSpPr>
          <p:nvPr/>
        </p:nvSpPr>
        <p:spPr>
          <a:xfrm>
            <a:off x="6984729" y="1119676"/>
            <a:ext cx="1867926" cy="12464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a:buNone/>
              <a:defRPr sz="1600" b="0" i="0" u="none" strike="noStrike" cap="none">
                <a:solidFill>
                  <a:schemeClr val="accent1"/>
                </a:solidFill>
                <a:latin typeface="Jost"/>
                <a:ea typeface="Jost"/>
                <a:cs typeface="Jost"/>
                <a:sym typeface="Jost"/>
              </a:defRPr>
            </a:lvl1pPr>
            <a:lvl2pPr marL="914400" marR="0" lvl="1"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9pPr>
          </a:lstStyle>
          <a:p>
            <a:pPr marL="285750" indent="-285750">
              <a:buFont typeface="Arial" panose="020B0604020202020204" pitchFamily="34" charset="0"/>
              <a:buChar char="•"/>
            </a:pPr>
            <a:r>
              <a:rPr lang="vi-VN" sz="1200"/>
              <a:t>Là trung tâm xử lý chính</a:t>
            </a:r>
          </a:p>
          <a:p>
            <a:pPr marL="285750" indent="-285750">
              <a:buFont typeface="Arial" panose="020B0604020202020204" pitchFamily="34" charset="0"/>
              <a:buChar char="•"/>
            </a:pPr>
            <a:r>
              <a:rPr lang="vi-VN" sz="1200"/>
              <a:t>Chứa IDOMOD: Module xử lý và chuyển đổi dữ liệu giám sát </a:t>
            </a:r>
          </a:p>
          <a:p>
            <a:pPr marL="285750" indent="-285750">
              <a:buFont typeface="Arial" panose="020B0604020202020204" pitchFamily="34" charset="0"/>
              <a:buChar char="•"/>
            </a:pPr>
            <a:r>
              <a:rPr lang="vi-VN" sz="1200"/>
              <a:t>IDO2DB: Kết nối và đưa dữ liệu vào cơ sở dữ liệu</a:t>
            </a:r>
            <a:endParaRPr lang="en-US" sz="1100" i="1"/>
          </a:p>
        </p:txBody>
      </p:sp>
      <p:sp>
        <p:nvSpPr>
          <p:cNvPr id="7" name="Google Shape;323;p33">
            <a:extLst>
              <a:ext uri="{FF2B5EF4-FFF2-40B4-BE49-F238E27FC236}">
                <a16:creationId xmlns:a16="http://schemas.microsoft.com/office/drawing/2014/main" id="{9F2C8AD2-C101-6077-D199-3B7F805ED2A8}"/>
              </a:ext>
            </a:extLst>
          </p:cNvPr>
          <p:cNvSpPr txBox="1">
            <a:spLocks/>
          </p:cNvSpPr>
          <p:nvPr/>
        </p:nvSpPr>
        <p:spPr>
          <a:xfrm>
            <a:off x="6984729" y="4005226"/>
            <a:ext cx="1834046" cy="10098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a:buNone/>
              <a:defRPr sz="1600" b="0" i="0" u="none" strike="noStrike" cap="none">
                <a:solidFill>
                  <a:schemeClr val="accent1"/>
                </a:solidFill>
                <a:latin typeface="Jost"/>
                <a:ea typeface="Jost"/>
                <a:cs typeface="Jost"/>
                <a:sym typeface="Jost"/>
              </a:defRPr>
            </a:lvl1pPr>
            <a:lvl2pPr marL="914400" marR="0" lvl="1"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9pPr>
          </a:lstStyle>
          <a:p>
            <a:pPr marL="285750" indent="-285750">
              <a:buFont typeface="Arial" panose="020B0604020202020204" pitchFamily="34" charset="0"/>
              <a:buChar char="•"/>
            </a:pPr>
            <a:r>
              <a:rPr lang="vi-VN" sz="1200"/>
              <a:t>Hỗ trợ nhiều loại database: MySQL, Oracle, PostgreSQL</a:t>
            </a:r>
          </a:p>
          <a:p>
            <a:pPr marL="285750" indent="-285750">
              <a:buFont typeface="Arial" panose="020B0604020202020204" pitchFamily="34" charset="0"/>
              <a:buChar char="•"/>
            </a:pPr>
            <a:r>
              <a:rPr lang="vi-VN" sz="1200"/>
              <a:t>Lưu trữ dữ liệu giám sát và lịch sử</a:t>
            </a:r>
            <a:endParaRPr lang="en-US" sz="1050" i="1"/>
          </a:p>
        </p:txBody>
      </p:sp>
      <p:sp>
        <p:nvSpPr>
          <p:cNvPr id="8" name="Google Shape;323;p33">
            <a:extLst>
              <a:ext uri="{FF2B5EF4-FFF2-40B4-BE49-F238E27FC236}">
                <a16:creationId xmlns:a16="http://schemas.microsoft.com/office/drawing/2014/main" id="{4C8D2A7C-16D0-F701-A8D2-C3D3B62C58D1}"/>
              </a:ext>
            </a:extLst>
          </p:cNvPr>
          <p:cNvSpPr txBox="1">
            <a:spLocks/>
          </p:cNvSpPr>
          <p:nvPr/>
        </p:nvSpPr>
        <p:spPr>
          <a:xfrm>
            <a:off x="305421" y="1967493"/>
            <a:ext cx="1787330" cy="11999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a:buNone/>
              <a:defRPr sz="1600" b="0" i="0" u="none" strike="noStrike" cap="none">
                <a:solidFill>
                  <a:schemeClr val="accent1"/>
                </a:solidFill>
                <a:latin typeface="Jost"/>
                <a:ea typeface="Jost"/>
                <a:cs typeface="Jost"/>
                <a:sym typeface="Jost"/>
              </a:defRPr>
            </a:lvl1pPr>
            <a:lvl2pPr marL="914400" marR="0" lvl="1"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9pPr>
          </a:lstStyle>
          <a:p>
            <a:pPr marL="285750" indent="-285750">
              <a:buFont typeface="Arial" panose="020B0604020202020204" pitchFamily="34" charset="0"/>
              <a:buChar char="•"/>
            </a:pPr>
            <a:r>
              <a:rPr lang="vi-VN" sz="1200"/>
              <a:t>Cung cấp giao diện lập trình cho bên thứ 3</a:t>
            </a:r>
          </a:p>
          <a:p>
            <a:pPr marL="285750" indent="-285750">
              <a:buFont typeface="Arial" panose="020B0604020202020204" pitchFamily="34" charset="0"/>
              <a:buChar char="•"/>
            </a:pPr>
            <a:r>
              <a:rPr lang="vi-VN" sz="1200"/>
              <a:t>Giao diện điều khiển lệnh</a:t>
            </a:r>
          </a:p>
          <a:p>
            <a:pPr marL="285750" indent="-285750">
              <a:buFont typeface="Arial" panose="020B0604020202020204" pitchFamily="34" charset="0"/>
              <a:buChar char="•"/>
            </a:pPr>
            <a:r>
              <a:rPr lang="vi-VN" sz="1200"/>
              <a:t>Lớp trừu tượng để tương tác với database</a:t>
            </a:r>
            <a:endParaRPr lang="en-US" sz="1050" i="1"/>
          </a:p>
        </p:txBody>
      </p:sp>
      <p:cxnSp>
        <p:nvCxnSpPr>
          <p:cNvPr id="4" name="Connector: Curved 3">
            <a:extLst>
              <a:ext uri="{FF2B5EF4-FFF2-40B4-BE49-F238E27FC236}">
                <a16:creationId xmlns:a16="http://schemas.microsoft.com/office/drawing/2014/main" id="{448E051D-55BB-1889-A0C3-5AB8B290E682}"/>
              </a:ext>
            </a:extLst>
          </p:cNvPr>
          <p:cNvCxnSpPr>
            <a:cxnSpLocks/>
            <a:stCxn id="8" idx="2"/>
          </p:cNvCxnSpPr>
          <p:nvPr/>
        </p:nvCxnSpPr>
        <p:spPr>
          <a:xfrm rot="16200000" flipH="1">
            <a:off x="1978212" y="2388280"/>
            <a:ext cx="23566" cy="1581818"/>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1" name="Connector: Curved 10">
            <a:extLst>
              <a:ext uri="{FF2B5EF4-FFF2-40B4-BE49-F238E27FC236}">
                <a16:creationId xmlns:a16="http://schemas.microsoft.com/office/drawing/2014/main" id="{11C98997-3D70-D1BD-05BB-354DFFD9161F}"/>
              </a:ext>
            </a:extLst>
          </p:cNvPr>
          <p:cNvCxnSpPr>
            <a:stCxn id="2" idx="2"/>
          </p:cNvCxnSpPr>
          <p:nvPr/>
        </p:nvCxnSpPr>
        <p:spPr>
          <a:xfrm rot="5400000">
            <a:off x="7142667" y="2080296"/>
            <a:ext cx="490195" cy="1061856"/>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or: Curved 17">
            <a:extLst>
              <a:ext uri="{FF2B5EF4-FFF2-40B4-BE49-F238E27FC236}">
                <a16:creationId xmlns:a16="http://schemas.microsoft.com/office/drawing/2014/main" id="{3D097245-6FB8-A2E3-7D28-351B1F3AF248}"/>
              </a:ext>
            </a:extLst>
          </p:cNvPr>
          <p:cNvCxnSpPr/>
          <p:nvPr/>
        </p:nvCxnSpPr>
        <p:spPr>
          <a:xfrm rot="10800000">
            <a:off x="5684363" y="3945118"/>
            <a:ext cx="1212800" cy="57974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97332967"/>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2">
          <a:extLst>
            <a:ext uri="{FF2B5EF4-FFF2-40B4-BE49-F238E27FC236}">
              <a16:creationId xmlns:a16="http://schemas.microsoft.com/office/drawing/2014/main" id="{B8D62ADC-6F15-50B9-EFD7-76FAFB72B529}"/>
            </a:ext>
          </a:extLst>
        </p:cNvPr>
        <p:cNvGrpSpPr/>
        <p:nvPr/>
      </p:nvGrpSpPr>
      <p:grpSpPr>
        <a:xfrm>
          <a:off x="0" y="0"/>
          <a:ext cx="0" cy="0"/>
          <a:chOff x="0" y="0"/>
          <a:chExt cx="0" cy="0"/>
        </a:xfrm>
      </p:grpSpPr>
      <p:sp>
        <p:nvSpPr>
          <p:cNvPr id="5" name="Google Shape;308;p32">
            <a:extLst>
              <a:ext uri="{FF2B5EF4-FFF2-40B4-BE49-F238E27FC236}">
                <a16:creationId xmlns:a16="http://schemas.microsoft.com/office/drawing/2014/main" id="{C67D14CE-0B6C-351B-E3C1-27CABB272618}"/>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Monitoring tools</a:t>
            </a:r>
            <a:endParaRPr lang="en-US" sz="3200"/>
          </a:p>
        </p:txBody>
      </p:sp>
      <p:cxnSp>
        <p:nvCxnSpPr>
          <p:cNvPr id="6" name="Google Shape;310;p32">
            <a:extLst>
              <a:ext uri="{FF2B5EF4-FFF2-40B4-BE49-F238E27FC236}">
                <a16:creationId xmlns:a16="http://schemas.microsoft.com/office/drawing/2014/main" id="{D6ABA00F-41AA-EB9C-F71B-47D4452BFEA0}"/>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3" name="Google Shape;324;p33">
            <a:extLst>
              <a:ext uri="{FF2B5EF4-FFF2-40B4-BE49-F238E27FC236}">
                <a16:creationId xmlns:a16="http://schemas.microsoft.com/office/drawing/2014/main" id="{91838124-8E5A-D882-DEB2-C9DEB17BAA1D}"/>
              </a:ext>
            </a:extLst>
          </p:cNvPr>
          <p:cNvSpPr txBox="1">
            <a:spLocks/>
          </p:cNvSpPr>
          <p:nvPr/>
        </p:nvSpPr>
        <p:spPr>
          <a:xfrm>
            <a:off x="305421" y="1119676"/>
            <a:ext cx="3842373"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Icinga2 workflow</a:t>
            </a:r>
          </a:p>
        </p:txBody>
      </p:sp>
      <p:grpSp>
        <p:nvGrpSpPr>
          <p:cNvPr id="2" name="Group 1">
            <a:extLst>
              <a:ext uri="{FF2B5EF4-FFF2-40B4-BE49-F238E27FC236}">
                <a16:creationId xmlns:a16="http://schemas.microsoft.com/office/drawing/2014/main" id="{93516F93-AEFE-5222-8DCD-19A013F0E150}"/>
              </a:ext>
            </a:extLst>
          </p:cNvPr>
          <p:cNvGrpSpPr/>
          <p:nvPr/>
        </p:nvGrpSpPr>
        <p:grpSpPr>
          <a:xfrm>
            <a:off x="1228696" y="1724097"/>
            <a:ext cx="7220711" cy="3296311"/>
            <a:chOff x="1228696" y="1724097"/>
            <a:chExt cx="7220711" cy="3296311"/>
          </a:xfrm>
        </p:grpSpPr>
        <p:sp>
          <p:nvSpPr>
            <p:cNvPr id="8" name="Google Shape;324;p33">
              <a:extLst>
                <a:ext uri="{FF2B5EF4-FFF2-40B4-BE49-F238E27FC236}">
                  <a16:creationId xmlns:a16="http://schemas.microsoft.com/office/drawing/2014/main" id="{69953BC5-8270-EAE0-F4EE-E5066A743DF6}"/>
                </a:ext>
              </a:extLst>
            </p:cNvPr>
            <p:cNvSpPr txBox="1">
              <a:spLocks/>
            </p:cNvSpPr>
            <p:nvPr/>
          </p:nvSpPr>
          <p:spPr>
            <a:xfrm>
              <a:off x="1228696" y="3342720"/>
              <a:ext cx="2615099"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err="1"/>
                <a:t>Lưu</a:t>
              </a:r>
              <a:r>
                <a:rPr lang="en-US"/>
                <a:t> </a:t>
              </a:r>
              <a:r>
                <a:rPr lang="en-US" err="1"/>
                <a:t>trữ</a:t>
              </a:r>
              <a:r>
                <a:rPr lang="en-US"/>
                <a:t> </a:t>
              </a:r>
              <a:r>
                <a:rPr lang="en-US" err="1"/>
                <a:t>dữ</a:t>
              </a:r>
              <a:r>
                <a:rPr lang="en-US"/>
                <a:t> </a:t>
              </a:r>
              <a:r>
                <a:rPr lang="en-US" err="1"/>
                <a:t>liệu</a:t>
              </a:r>
              <a:endParaRPr lang="en-US"/>
            </a:p>
          </p:txBody>
        </p:sp>
        <p:sp>
          <p:nvSpPr>
            <p:cNvPr id="9" name="Google Shape;323;p33">
              <a:extLst>
                <a:ext uri="{FF2B5EF4-FFF2-40B4-BE49-F238E27FC236}">
                  <a16:creationId xmlns:a16="http://schemas.microsoft.com/office/drawing/2014/main" id="{F0E7A457-6967-6A22-C8E2-7F42021B997D}"/>
                </a:ext>
              </a:extLst>
            </p:cNvPr>
            <p:cNvSpPr txBox="1">
              <a:spLocks/>
            </p:cNvSpPr>
            <p:nvPr/>
          </p:nvSpPr>
          <p:spPr>
            <a:xfrm>
              <a:off x="1228697" y="2067596"/>
              <a:ext cx="2615100" cy="11415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a:buNone/>
                <a:defRPr sz="1600" b="0" i="0" u="none" strike="noStrike" cap="none">
                  <a:solidFill>
                    <a:schemeClr val="accent1"/>
                  </a:solidFill>
                  <a:latin typeface="Jost"/>
                  <a:ea typeface="Jost"/>
                  <a:cs typeface="Jost"/>
                  <a:sym typeface="Jost"/>
                </a:defRPr>
              </a:lvl1pPr>
              <a:lvl2pPr marL="914400" marR="0" lvl="1"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9pPr>
            </a:lstStyle>
            <a:p>
              <a:pPr marL="285750" indent="-285750">
                <a:buFont typeface="Arial" panose="020B0604020202020204" pitchFamily="34" charset="0"/>
                <a:buChar char="•"/>
              </a:pPr>
              <a:r>
                <a:rPr lang="en-US" sz="1200" err="1"/>
                <a:t>Các</a:t>
              </a:r>
              <a:r>
                <a:rPr lang="en-US" sz="1200"/>
                <a:t> plugin </a:t>
              </a:r>
              <a:r>
                <a:rPr lang="en-US" sz="1200" err="1"/>
                <a:t>giám</a:t>
              </a:r>
              <a:r>
                <a:rPr lang="en-US" sz="1200"/>
                <a:t> </a:t>
              </a:r>
              <a:r>
                <a:rPr lang="en-US" sz="1200" err="1"/>
                <a:t>sát</a:t>
              </a:r>
              <a:r>
                <a:rPr lang="en-US" sz="1200"/>
                <a:t> </a:t>
              </a:r>
              <a:r>
                <a:rPr lang="en-US" sz="1200" err="1"/>
                <a:t>gửi</a:t>
              </a:r>
              <a:r>
                <a:rPr lang="en-US" sz="1200"/>
                <a:t> </a:t>
              </a:r>
              <a:r>
                <a:rPr lang="en-US" sz="1200" err="1"/>
                <a:t>thông</a:t>
              </a:r>
              <a:r>
                <a:rPr lang="en-US" sz="1200"/>
                <a:t> tin </a:t>
              </a:r>
              <a:r>
                <a:rPr lang="en-US" sz="1200" err="1"/>
                <a:t>về</a:t>
              </a:r>
              <a:r>
                <a:rPr lang="en-US" sz="1200"/>
                <a:t> </a:t>
              </a:r>
              <a:r>
                <a:rPr lang="en-US" sz="1200" err="1"/>
                <a:t>trạng</a:t>
              </a:r>
              <a:r>
                <a:rPr lang="en-US" sz="1200"/>
                <a:t> </a:t>
              </a:r>
              <a:r>
                <a:rPr lang="en-US" sz="1200" err="1"/>
                <a:t>thái</a:t>
              </a:r>
              <a:r>
                <a:rPr lang="en-US" sz="1200"/>
                <a:t> </a:t>
              </a:r>
              <a:r>
                <a:rPr lang="en-US" sz="1200" err="1"/>
                <a:t>hệ</a:t>
              </a:r>
              <a:r>
                <a:rPr lang="en-US" sz="1200"/>
                <a:t> </a:t>
              </a:r>
              <a:r>
                <a:rPr lang="en-US" sz="1200" err="1"/>
                <a:t>thống</a:t>
              </a:r>
              <a:endParaRPr lang="en-US" sz="1200"/>
            </a:p>
            <a:p>
              <a:pPr marL="285750" indent="-285750">
                <a:buFont typeface="Arial" panose="020B0604020202020204" pitchFamily="34" charset="0"/>
                <a:buChar char="•"/>
              </a:pPr>
              <a:r>
                <a:rPr lang="en-US" sz="1200" err="1"/>
                <a:t>Giám</a:t>
              </a:r>
              <a:r>
                <a:rPr lang="en-US" sz="1200"/>
                <a:t> </a:t>
              </a:r>
              <a:r>
                <a:rPr lang="en-US" sz="1200" err="1"/>
                <a:t>sát</a:t>
              </a:r>
              <a:r>
                <a:rPr lang="en-US" sz="1200"/>
                <a:t>: CPU, RAM, disk, services, network traffic...</a:t>
              </a:r>
            </a:p>
            <a:p>
              <a:pPr marL="285750" indent="-285750">
                <a:buFont typeface="Arial" panose="020B0604020202020204" pitchFamily="34" charset="0"/>
                <a:buChar char="•"/>
              </a:pPr>
              <a:r>
                <a:rPr lang="en-US" sz="1200" err="1"/>
                <a:t>Hỗ</a:t>
              </a:r>
              <a:r>
                <a:rPr lang="en-US" sz="1200"/>
                <a:t> </a:t>
              </a:r>
              <a:r>
                <a:rPr lang="en-US" sz="1200" err="1"/>
                <a:t>trợ</a:t>
              </a:r>
              <a:r>
                <a:rPr lang="en-US" sz="1200"/>
                <a:t> </a:t>
              </a:r>
              <a:r>
                <a:rPr lang="en-US" sz="1200" err="1"/>
                <a:t>nhiều</a:t>
              </a:r>
              <a:r>
                <a:rPr lang="en-US" sz="1200"/>
                <a:t> </a:t>
              </a:r>
              <a:r>
                <a:rPr lang="en-US" sz="1200" err="1"/>
                <a:t>loại</a:t>
              </a:r>
              <a:r>
                <a:rPr lang="en-US" sz="1200"/>
                <a:t> plugin: Nagios plugins, custom plugins…</a:t>
              </a:r>
            </a:p>
          </p:txBody>
        </p:sp>
        <p:sp>
          <p:nvSpPr>
            <p:cNvPr id="10" name="Google Shape;324;p33">
              <a:extLst>
                <a:ext uri="{FF2B5EF4-FFF2-40B4-BE49-F238E27FC236}">
                  <a16:creationId xmlns:a16="http://schemas.microsoft.com/office/drawing/2014/main" id="{EAA11C25-1B2D-BE61-EAF6-F4EFB5F375D0}"/>
                </a:ext>
              </a:extLst>
            </p:cNvPr>
            <p:cNvSpPr txBox="1">
              <a:spLocks/>
            </p:cNvSpPr>
            <p:nvPr/>
          </p:nvSpPr>
          <p:spPr>
            <a:xfrm>
              <a:off x="1228697" y="1724098"/>
              <a:ext cx="2615099"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a:t>Thu </a:t>
              </a:r>
              <a:r>
                <a:rPr lang="en-US" err="1"/>
                <a:t>thập</a:t>
              </a:r>
              <a:r>
                <a:rPr lang="en-US"/>
                <a:t> </a:t>
              </a:r>
              <a:r>
                <a:rPr lang="en-US" err="1"/>
                <a:t>dữ</a:t>
              </a:r>
              <a:r>
                <a:rPr lang="en-US"/>
                <a:t> </a:t>
              </a:r>
              <a:r>
                <a:rPr lang="en-US" err="1"/>
                <a:t>liệu</a:t>
              </a:r>
              <a:endParaRPr lang="en-US"/>
            </a:p>
          </p:txBody>
        </p:sp>
        <p:sp>
          <p:nvSpPr>
            <p:cNvPr id="14" name="Google Shape;324;p33">
              <a:extLst>
                <a:ext uri="{FF2B5EF4-FFF2-40B4-BE49-F238E27FC236}">
                  <a16:creationId xmlns:a16="http://schemas.microsoft.com/office/drawing/2014/main" id="{2663FDAB-328F-066C-74E9-C3043A38F807}"/>
                </a:ext>
              </a:extLst>
            </p:cNvPr>
            <p:cNvSpPr txBox="1">
              <a:spLocks/>
            </p:cNvSpPr>
            <p:nvPr/>
          </p:nvSpPr>
          <p:spPr>
            <a:xfrm>
              <a:off x="5687251" y="3342720"/>
              <a:ext cx="1995819"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err="1"/>
                <a:t>Hiển</a:t>
              </a:r>
              <a:r>
                <a:rPr lang="en-US"/>
                <a:t> </a:t>
              </a:r>
              <a:r>
                <a:rPr lang="en-US" err="1"/>
                <a:t>thị</a:t>
              </a:r>
              <a:r>
                <a:rPr lang="en-US"/>
                <a:t> </a:t>
              </a:r>
              <a:r>
                <a:rPr lang="en-US" err="1"/>
                <a:t>kết</a:t>
              </a:r>
              <a:r>
                <a:rPr lang="en-US"/>
                <a:t> </a:t>
              </a:r>
              <a:r>
                <a:rPr lang="en-US" err="1"/>
                <a:t>quả</a:t>
              </a:r>
              <a:endParaRPr lang="en-US"/>
            </a:p>
          </p:txBody>
        </p:sp>
        <p:sp>
          <p:nvSpPr>
            <p:cNvPr id="15" name="Google Shape;323;p33">
              <a:extLst>
                <a:ext uri="{FF2B5EF4-FFF2-40B4-BE49-F238E27FC236}">
                  <a16:creationId xmlns:a16="http://schemas.microsoft.com/office/drawing/2014/main" id="{E56AC8E1-8BEC-965B-EAA4-C57361EF82F3}"/>
                </a:ext>
              </a:extLst>
            </p:cNvPr>
            <p:cNvSpPr txBox="1">
              <a:spLocks/>
            </p:cNvSpPr>
            <p:nvPr/>
          </p:nvSpPr>
          <p:spPr>
            <a:xfrm>
              <a:off x="5687250" y="2072713"/>
              <a:ext cx="2762157" cy="101420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a:buNone/>
                <a:defRPr sz="1600" b="0" i="0" u="none" strike="noStrike" cap="none">
                  <a:solidFill>
                    <a:schemeClr val="accent1"/>
                  </a:solidFill>
                  <a:latin typeface="Jost"/>
                  <a:ea typeface="Jost"/>
                  <a:cs typeface="Jost"/>
                  <a:sym typeface="Jost"/>
                </a:defRPr>
              </a:lvl1pPr>
              <a:lvl2pPr marL="914400" marR="0" lvl="1"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9pPr>
            </a:lstStyle>
            <a:p>
              <a:pPr marL="285750" indent="-285750">
                <a:buFont typeface="Arial" panose="020B0604020202020204" pitchFamily="34" charset="0"/>
                <a:buChar char="•"/>
              </a:pPr>
              <a:r>
                <a:rPr lang="en-US" sz="1200"/>
                <a:t>Core (IDOMOD + IDO2DB): </a:t>
              </a:r>
              <a:r>
                <a:rPr lang="en-US" sz="1200" err="1"/>
                <a:t>Chuyển</a:t>
              </a:r>
              <a:r>
                <a:rPr lang="en-US" sz="1200"/>
                <a:t> </a:t>
              </a:r>
              <a:r>
                <a:rPr lang="en-US" sz="1200" err="1"/>
                <a:t>đổi</a:t>
              </a:r>
              <a:r>
                <a:rPr lang="en-US" sz="1200"/>
                <a:t> </a:t>
              </a:r>
              <a:r>
                <a:rPr lang="en-US" sz="1200" err="1"/>
                <a:t>và</a:t>
              </a:r>
              <a:r>
                <a:rPr lang="en-US" sz="1200"/>
                <a:t> </a:t>
              </a:r>
              <a:r>
                <a:rPr lang="en-US" sz="1200" err="1"/>
                <a:t>chuẩn</a:t>
              </a:r>
              <a:r>
                <a:rPr lang="en-US" sz="1200"/>
                <a:t> </a:t>
              </a:r>
              <a:r>
                <a:rPr lang="en-US" sz="1200" err="1"/>
                <a:t>hóa</a:t>
              </a:r>
              <a:r>
                <a:rPr lang="en-US" sz="1200"/>
                <a:t> </a:t>
              </a:r>
              <a:r>
                <a:rPr lang="en-US" sz="1200" err="1"/>
                <a:t>dữ</a:t>
              </a:r>
              <a:r>
                <a:rPr lang="en-US" sz="1200"/>
                <a:t> </a:t>
              </a:r>
              <a:r>
                <a:rPr lang="en-US" sz="1200" err="1"/>
                <a:t>liệu</a:t>
              </a:r>
              <a:r>
                <a:rPr lang="en-US" sz="1200"/>
                <a:t> </a:t>
              </a:r>
              <a:r>
                <a:rPr lang="en-US" sz="1200" err="1"/>
                <a:t>giám</a:t>
              </a:r>
              <a:r>
                <a:rPr lang="en-US" sz="1200"/>
                <a:t> </a:t>
              </a:r>
              <a:r>
                <a:rPr lang="en-US" sz="1200" err="1"/>
                <a:t>sát</a:t>
              </a:r>
              <a:endParaRPr lang="en-US" sz="1200"/>
            </a:p>
            <a:p>
              <a:pPr marL="285750" indent="-285750">
                <a:buFont typeface="Arial" panose="020B0604020202020204" pitchFamily="34" charset="0"/>
                <a:buChar char="•"/>
              </a:pPr>
              <a:r>
                <a:rPr lang="vi-VN" sz="1200"/>
                <a:t>Phân tích trạng thái: OK, Warning, Critical, Unknown</a:t>
              </a:r>
            </a:p>
            <a:p>
              <a:pPr marL="285750" indent="-285750">
                <a:buFont typeface="Arial" panose="020B0604020202020204" pitchFamily="34" charset="0"/>
                <a:buChar char="•"/>
              </a:pPr>
              <a:r>
                <a:rPr lang="vi-VN" sz="1200"/>
                <a:t>Kiểm tra ngưỡng cảnh báo và thực hiện notify</a:t>
              </a:r>
              <a:endParaRPr lang="en-US" sz="1100"/>
            </a:p>
          </p:txBody>
        </p:sp>
        <p:sp>
          <p:nvSpPr>
            <p:cNvPr id="16" name="Google Shape;323;p33">
              <a:extLst>
                <a:ext uri="{FF2B5EF4-FFF2-40B4-BE49-F238E27FC236}">
                  <a16:creationId xmlns:a16="http://schemas.microsoft.com/office/drawing/2014/main" id="{0D4930F8-7A76-D4AF-7253-D895AC0D7F62}"/>
                </a:ext>
              </a:extLst>
            </p:cNvPr>
            <p:cNvSpPr txBox="1">
              <a:spLocks/>
            </p:cNvSpPr>
            <p:nvPr/>
          </p:nvSpPr>
          <p:spPr>
            <a:xfrm>
              <a:off x="1228696" y="3681507"/>
              <a:ext cx="2615100" cy="114957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a:buNone/>
                <a:defRPr sz="1600" b="0" i="0" u="none" strike="noStrike" cap="none">
                  <a:solidFill>
                    <a:schemeClr val="accent1"/>
                  </a:solidFill>
                  <a:latin typeface="Jost"/>
                  <a:ea typeface="Jost"/>
                  <a:cs typeface="Jost"/>
                  <a:sym typeface="Jost"/>
                </a:defRPr>
              </a:lvl1pPr>
              <a:lvl2pPr marL="914400" marR="0" lvl="1"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9pPr>
            </a:lstStyle>
            <a:p>
              <a:pPr marL="285750" indent="-285750">
                <a:buFont typeface="Arial" panose="020B0604020202020204" pitchFamily="34" charset="0"/>
                <a:buChar char="•"/>
              </a:pPr>
              <a:r>
                <a:rPr lang="vi-VN" sz="1200"/>
                <a:t>IDODB: Cập nhật vào cơ sở dữ liệu để lưu trữ lịch sử</a:t>
              </a:r>
            </a:p>
            <a:p>
              <a:pPr marL="285750" indent="-285750">
                <a:buFont typeface="Arial" panose="020B0604020202020204" pitchFamily="34" charset="0"/>
                <a:buChar char="•"/>
              </a:pPr>
              <a:r>
                <a:rPr lang="vi-VN" sz="1200"/>
                <a:t>Hỗ trợ: MySQL, PostgreSQL, Oracle</a:t>
              </a:r>
            </a:p>
            <a:p>
              <a:pPr marL="285750" indent="-285750">
                <a:buFont typeface="Arial" panose="020B0604020202020204" pitchFamily="34" charset="0"/>
                <a:buChar char="•"/>
              </a:pPr>
              <a:r>
                <a:rPr lang="vi-VN" sz="1200"/>
                <a:t>Lưu logs, metrics, events và performance data</a:t>
              </a:r>
              <a:endParaRPr lang="en-US" sz="1100"/>
            </a:p>
          </p:txBody>
        </p:sp>
        <p:sp>
          <p:nvSpPr>
            <p:cNvPr id="17" name="Google Shape;324;p33">
              <a:extLst>
                <a:ext uri="{FF2B5EF4-FFF2-40B4-BE49-F238E27FC236}">
                  <a16:creationId xmlns:a16="http://schemas.microsoft.com/office/drawing/2014/main" id="{A383B972-03C8-7751-FC2F-E7D7667ED793}"/>
                </a:ext>
              </a:extLst>
            </p:cNvPr>
            <p:cNvSpPr txBox="1">
              <a:spLocks/>
            </p:cNvSpPr>
            <p:nvPr/>
          </p:nvSpPr>
          <p:spPr>
            <a:xfrm>
              <a:off x="5687251" y="1724097"/>
              <a:ext cx="1995819"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err="1"/>
                <a:t>Xử</a:t>
              </a:r>
              <a:r>
                <a:rPr lang="en-US"/>
                <a:t> </a:t>
              </a:r>
              <a:r>
                <a:rPr lang="en-US" err="1"/>
                <a:t>lý</a:t>
              </a:r>
              <a:r>
                <a:rPr lang="en-US"/>
                <a:t> </a:t>
              </a:r>
              <a:r>
                <a:rPr lang="en-US" err="1"/>
                <a:t>dữ</a:t>
              </a:r>
              <a:r>
                <a:rPr lang="en-US"/>
                <a:t> </a:t>
              </a:r>
              <a:r>
                <a:rPr lang="en-US" err="1"/>
                <a:t>liệu</a:t>
              </a:r>
              <a:endParaRPr lang="en-US"/>
            </a:p>
          </p:txBody>
        </p:sp>
        <p:sp>
          <p:nvSpPr>
            <p:cNvPr id="18" name="Google Shape;323;p33">
              <a:extLst>
                <a:ext uri="{FF2B5EF4-FFF2-40B4-BE49-F238E27FC236}">
                  <a16:creationId xmlns:a16="http://schemas.microsoft.com/office/drawing/2014/main" id="{FE527DD2-949A-9059-F266-DA87814358FC}"/>
                </a:ext>
              </a:extLst>
            </p:cNvPr>
            <p:cNvSpPr txBox="1">
              <a:spLocks/>
            </p:cNvSpPr>
            <p:nvPr/>
          </p:nvSpPr>
          <p:spPr>
            <a:xfrm>
              <a:off x="5687251" y="3686220"/>
              <a:ext cx="2615100" cy="13341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a:buNone/>
                <a:defRPr sz="1600" b="0" i="0" u="none" strike="noStrike" cap="none">
                  <a:solidFill>
                    <a:schemeClr val="accent1"/>
                  </a:solidFill>
                  <a:latin typeface="Jost"/>
                  <a:ea typeface="Jost"/>
                  <a:cs typeface="Jost"/>
                  <a:sym typeface="Jost"/>
                </a:defRPr>
              </a:lvl1pPr>
              <a:lvl2pPr marL="914400" marR="0" lvl="1"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9pPr>
            </a:lstStyle>
            <a:p>
              <a:pPr marL="285750" indent="-285750">
                <a:buFont typeface="Arial" panose="020B0604020202020204" pitchFamily="34" charset="0"/>
                <a:buChar char="•"/>
              </a:pPr>
              <a:r>
                <a:rPr lang="en-US" sz="1200" err="1"/>
                <a:t>Icinga</a:t>
              </a:r>
              <a:r>
                <a:rPr lang="en-US" sz="1200"/>
                <a:t> Web: </a:t>
              </a:r>
              <a:r>
                <a:rPr lang="en-US" sz="1200" err="1"/>
                <a:t>Truy</a:t>
              </a:r>
              <a:r>
                <a:rPr lang="en-US" sz="1200"/>
                <a:t> </a:t>
              </a:r>
              <a:r>
                <a:rPr lang="en-US" sz="1200" err="1"/>
                <a:t>xuất</a:t>
              </a:r>
              <a:r>
                <a:rPr lang="en-US" sz="1200"/>
                <a:t> </a:t>
              </a:r>
              <a:r>
                <a:rPr lang="en-US" sz="1200" err="1"/>
                <a:t>và</a:t>
              </a:r>
              <a:r>
                <a:rPr lang="en-US" sz="1200"/>
                <a:t> </a:t>
              </a:r>
              <a:r>
                <a:rPr lang="en-US" sz="1200" err="1"/>
                <a:t>trình</a:t>
              </a:r>
              <a:r>
                <a:rPr lang="en-US" sz="1200"/>
                <a:t> </a:t>
              </a:r>
              <a:r>
                <a:rPr lang="en-US" sz="1200" err="1"/>
                <a:t>bày</a:t>
              </a:r>
              <a:r>
                <a:rPr lang="en-US" sz="1200"/>
                <a:t> </a:t>
              </a:r>
              <a:r>
                <a:rPr lang="en-US" sz="1200" err="1"/>
                <a:t>thông</a:t>
              </a:r>
              <a:r>
                <a:rPr lang="en-US" sz="1200"/>
                <a:t> tin qua </a:t>
              </a:r>
              <a:r>
                <a:rPr lang="en-US" sz="1200" err="1"/>
                <a:t>giao</a:t>
              </a:r>
              <a:r>
                <a:rPr lang="en-US" sz="1200"/>
                <a:t> </a:t>
              </a:r>
              <a:r>
                <a:rPr lang="en-US" sz="1200" err="1"/>
                <a:t>diện</a:t>
              </a:r>
              <a:r>
                <a:rPr lang="en-US" sz="1200"/>
                <a:t> web</a:t>
              </a:r>
            </a:p>
            <a:p>
              <a:pPr marL="285750" indent="-285750">
                <a:buFont typeface="Arial" panose="020B0604020202020204" pitchFamily="34" charset="0"/>
                <a:buChar char="•"/>
              </a:pPr>
              <a:r>
                <a:rPr lang="en-US" sz="1200"/>
                <a:t>Dashboard </a:t>
              </a:r>
              <a:r>
                <a:rPr lang="en-US" sz="1200" err="1"/>
                <a:t>trực</a:t>
              </a:r>
              <a:r>
                <a:rPr lang="en-US" sz="1200"/>
                <a:t> </a:t>
              </a:r>
              <a:r>
                <a:rPr lang="en-US" sz="1200" err="1"/>
                <a:t>quan</a:t>
              </a:r>
              <a:r>
                <a:rPr lang="en-US" sz="1200"/>
                <a:t>: graphs, charts, status maps</a:t>
              </a:r>
            </a:p>
            <a:p>
              <a:pPr marL="285750" indent="-285750">
                <a:buFont typeface="Arial" panose="020B0604020202020204" pitchFamily="34" charset="0"/>
                <a:buChar char="•"/>
              </a:pPr>
              <a:r>
                <a:rPr lang="en-US" sz="1200" err="1"/>
                <a:t>Hỗ</a:t>
              </a:r>
              <a:r>
                <a:rPr lang="en-US" sz="1200"/>
                <a:t> </a:t>
              </a:r>
              <a:r>
                <a:rPr lang="en-US" sz="1200" err="1"/>
                <a:t>trợ</a:t>
              </a:r>
              <a:r>
                <a:rPr lang="en-US" sz="1200"/>
                <a:t> REST API </a:t>
              </a:r>
              <a:r>
                <a:rPr lang="en-US" sz="1200" err="1"/>
                <a:t>cho</a:t>
              </a:r>
              <a:r>
                <a:rPr lang="en-US" sz="1200"/>
                <a:t> </a:t>
              </a:r>
              <a:r>
                <a:rPr lang="en-US" sz="1200" err="1"/>
                <a:t>tích</a:t>
              </a:r>
              <a:r>
                <a:rPr lang="en-US" sz="1200"/>
                <a:t> </a:t>
              </a:r>
              <a:r>
                <a:rPr lang="en-US" sz="1200" err="1"/>
                <a:t>hợp</a:t>
              </a:r>
              <a:r>
                <a:rPr lang="en-US" sz="1200"/>
                <a:t> </a:t>
              </a:r>
              <a:r>
                <a:rPr lang="en-US" sz="1200" err="1"/>
                <a:t>bên</a:t>
              </a:r>
              <a:r>
                <a:rPr lang="en-US" sz="1200"/>
                <a:t> </a:t>
              </a:r>
              <a:r>
                <a:rPr lang="en-US" sz="1200" err="1"/>
                <a:t>thứ</a:t>
              </a:r>
              <a:r>
                <a:rPr lang="en-US" sz="1200"/>
                <a:t> 3 Cung </a:t>
              </a:r>
              <a:r>
                <a:rPr lang="en-US" sz="1200" err="1"/>
                <a:t>cấp</a:t>
              </a:r>
              <a:r>
                <a:rPr lang="en-US" sz="1200"/>
                <a:t> reporting </a:t>
              </a:r>
              <a:r>
                <a:rPr lang="en-US" sz="1200" err="1"/>
                <a:t>và</a:t>
              </a:r>
              <a:r>
                <a:rPr lang="en-US" sz="1200"/>
                <a:t> alert management</a:t>
              </a:r>
              <a:endParaRPr lang="en-US" sz="1200" i="1"/>
            </a:p>
          </p:txBody>
        </p:sp>
        <p:sp>
          <p:nvSpPr>
            <p:cNvPr id="37" name="Arrow: Right 36">
              <a:extLst>
                <a:ext uri="{FF2B5EF4-FFF2-40B4-BE49-F238E27FC236}">
                  <a16:creationId xmlns:a16="http://schemas.microsoft.com/office/drawing/2014/main" id="{36483364-E140-4D58-0E0B-4A0E7313F5D9}"/>
                </a:ext>
              </a:extLst>
            </p:cNvPr>
            <p:cNvSpPr/>
            <p:nvPr/>
          </p:nvSpPr>
          <p:spPr>
            <a:xfrm>
              <a:off x="4045999" y="2226485"/>
              <a:ext cx="1052001" cy="208971"/>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B9D1835B-E89B-DD9A-EC63-C2DC9430DBDB}"/>
                </a:ext>
              </a:extLst>
            </p:cNvPr>
            <p:cNvSpPr/>
            <p:nvPr/>
          </p:nvSpPr>
          <p:spPr>
            <a:xfrm rot="8892302">
              <a:off x="4123914" y="3042036"/>
              <a:ext cx="1052001" cy="208971"/>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ECF6167-B5C2-C461-E184-8E70E652320C}"/>
                </a:ext>
              </a:extLst>
            </p:cNvPr>
            <p:cNvSpPr/>
            <p:nvPr/>
          </p:nvSpPr>
          <p:spPr>
            <a:xfrm>
              <a:off x="4123913" y="3857587"/>
              <a:ext cx="1052001" cy="208971"/>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7366091"/>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5" name="Google Shape;308;p32">
            <a:extLst>
              <a:ext uri="{FF2B5EF4-FFF2-40B4-BE49-F238E27FC236}">
                <a16:creationId xmlns:a16="http://schemas.microsoft.com/office/drawing/2014/main" id="{736FF3DF-AECE-7426-D948-423C88940AFC}"/>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Monitoring tools</a:t>
            </a:r>
            <a:endParaRPr lang="en-US" sz="3200"/>
          </a:p>
        </p:txBody>
      </p:sp>
      <p:cxnSp>
        <p:nvCxnSpPr>
          <p:cNvPr id="6" name="Google Shape;310;p32">
            <a:extLst>
              <a:ext uri="{FF2B5EF4-FFF2-40B4-BE49-F238E27FC236}">
                <a16:creationId xmlns:a16="http://schemas.microsoft.com/office/drawing/2014/main" id="{3EB5D0E8-FF36-D104-1AC3-2F561BC76654}"/>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1" name="Google Shape;309;p32">
            <a:extLst>
              <a:ext uri="{FF2B5EF4-FFF2-40B4-BE49-F238E27FC236}">
                <a16:creationId xmlns:a16="http://schemas.microsoft.com/office/drawing/2014/main" id="{9BF329A1-56F1-2543-5D3E-89DBCD83740E}"/>
              </a:ext>
            </a:extLst>
          </p:cNvPr>
          <p:cNvSpPr txBox="1">
            <a:spLocks/>
          </p:cNvSpPr>
          <p:nvPr/>
        </p:nvSpPr>
        <p:spPr>
          <a:xfrm>
            <a:off x="305421" y="1463177"/>
            <a:ext cx="5440216" cy="252420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285750" indent="-285750">
              <a:buFont typeface="Arial" panose="020B0604020202020204" pitchFamily="34" charset="0"/>
              <a:buChar char="•"/>
            </a:pPr>
            <a:r>
              <a:rPr lang="vi-VN"/>
              <a:t>Grafana là một công cụ trực quan hóa dữ liệu mã nguồn mở, cho phép người dùng giám sát và phân tích dữ liệu time-series từ các nguồn khác nhau, như Prometheus, </a:t>
            </a:r>
            <a:r>
              <a:rPr lang="en-US"/>
              <a:t>Loki,</a:t>
            </a:r>
            <a:r>
              <a:rPr lang="vi-VN"/>
              <a:t> Elasticsearch</a:t>
            </a:r>
            <a:r>
              <a:rPr lang="en-US"/>
              <a:t>…</a:t>
            </a:r>
          </a:p>
          <a:p>
            <a:pPr marL="285750" indent="-285750">
              <a:buFont typeface="Arial" panose="020B0604020202020204" pitchFamily="34" charset="0"/>
              <a:buChar char="•"/>
            </a:pPr>
            <a:r>
              <a:rPr lang="en-US"/>
              <a:t>Grafana đặc biệt hữu ích trong việc hiển thị dữ liệu logs, metrics, và cung cấp một nền tảng tập trung để tạo các dashboard giúp giám sát hệ thống và ứng dụng.</a:t>
            </a:r>
          </a:p>
        </p:txBody>
      </p:sp>
      <p:sp>
        <p:nvSpPr>
          <p:cNvPr id="13" name="Google Shape;324;p33">
            <a:extLst>
              <a:ext uri="{FF2B5EF4-FFF2-40B4-BE49-F238E27FC236}">
                <a16:creationId xmlns:a16="http://schemas.microsoft.com/office/drawing/2014/main" id="{18A8C801-E444-C370-0F64-526101602A2A}"/>
              </a:ext>
            </a:extLst>
          </p:cNvPr>
          <p:cNvSpPr txBox="1">
            <a:spLocks/>
          </p:cNvSpPr>
          <p:nvPr/>
        </p:nvSpPr>
        <p:spPr>
          <a:xfrm>
            <a:off x="305421" y="1119676"/>
            <a:ext cx="1995819"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Grafana</a:t>
            </a:r>
          </a:p>
        </p:txBody>
      </p:sp>
      <p:pic>
        <p:nvPicPr>
          <p:cNvPr id="2" name="Picture 1" descr=".: XDP - Getting Started with XDP (Linux)">
            <a:extLst>
              <a:ext uri="{FF2B5EF4-FFF2-40B4-BE49-F238E27FC236}">
                <a16:creationId xmlns:a16="http://schemas.microsoft.com/office/drawing/2014/main" id="{778AB47A-BACE-2600-DFE3-C703BC39BB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23317" y="1291426"/>
            <a:ext cx="2895458" cy="2595837"/>
          </a:xfrm>
          <a:prstGeom prst="rect">
            <a:avLst/>
          </a:prstGeom>
          <a:noFill/>
          <a:ln>
            <a:noFill/>
          </a:ln>
        </p:spPr>
      </p:pic>
    </p:spTree>
    <p:extLst>
      <p:ext uri="{BB962C8B-B14F-4D97-AF65-F5344CB8AC3E}">
        <p14:creationId xmlns:p14="http://schemas.microsoft.com/office/powerpoint/2010/main" val="1018889982"/>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5" name="Google Shape;308;p32">
            <a:extLst>
              <a:ext uri="{FF2B5EF4-FFF2-40B4-BE49-F238E27FC236}">
                <a16:creationId xmlns:a16="http://schemas.microsoft.com/office/drawing/2014/main" id="{736FF3DF-AECE-7426-D948-423C88940AFC}"/>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Monitoring tools</a:t>
            </a:r>
            <a:endParaRPr lang="en-US" sz="3200"/>
          </a:p>
        </p:txBody>
      </p:sp>
      <p:cxnSp>
        <p:nvCxnSpPr>
          <p:cNvPr id="6" name="Google Shape;310;p32">
            <a:extLst>
              <a:ext uri="{FF2B5EF4-FFF2-40B4-BE49-F238E27FC236}">
                <a16:creationId xmlns:a16="http://schemas.microsoft.com/office/drawing/2014/main" id="{3EB5D0E8-FF36-D104-1AC3-2F561BC76654}"/>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1" name="Google Shape;309;p32">
            <a:extLst>
              <a:ext uri="{FF2B5EF4-FFF2-40B4-BE49-F238E27FC236}">
                <a16:creationId xmlns:a16="http://schemas.microsoft.com/office/drawing/2014/main" id="{9BF329A1-56F1-2543-5D3E-89DBCD83740E}"/>
              </a:ext>
            </a:extLst>
          </p:cNvPr>
          <p:cNvSpPr txBox="1">
            <a:spLocks/>
          </p:cNvSpPr>
          <p:nvPr/>
        </p:nvSpPr>
        <p:spPr>
          <a:xfrm>
            <a:off x="305420" y="1463177"/>
            <a:ext cx="8513354" cy="204527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285750" indent="-285750">
              <a:buFont typeface="Arial" panose="020B0604020202020204" pitchFamily="34" charset="0"/>
              <a:buChar char="•"/>
            </a:pPr>
            <a:r>
              <a:rPr lang="en-US"/>
              <a:t>Connections: Tích hợp với nhiều nguồn dữ liệu qua các plugin tích hợp sẵn hoặc từ cộng đồng để </a:t>
            </a:r>
            <a:r>
              <a:rPr lang="vi-VN"/>
              <a:t>để kết nối và lấy dữ liệu từ các hệ thống khác như Prometheus, Loki, Elasticsearch</a:t>
            </a:r>
            <a:r>
              <a:rPr lang="en-US"/>
              <a:t>…</a:t>
            </a:r>
          </a:p>
          <a:p>
            <a:pPr marL="285750" indent="-285750">
              <a:buFont typeface="Arial" panose="020B0604020202020204" pitchFamily="34" charset="0"/>
              <a:buChar char="•"/>
            </a:pPr>
            <a:r>
              <a:rPr lang="en-US"/>
              <a:t>Dashboards: Giao diện trực quan hóa dữ liệu.</a:t>
            </a:r>
          </a:p>
          <a:p>
            <a:pPr marL="285750" indent="-285750">
              <a:buFont typeface="Arial" panose="020B0604020202020204" pitchFamily="34" charset="0"/>
              <a:buChar char="•"/>
            </a:pPr>
            <a:r>
              <a:rPr lang="en-US"/>
              <a:t>Alerting: </a:t>
            </a:r>
            <a:r>
              <a:rPr lang="vi-VN"/>
              <a:t>Cho phép tạo các quy tắc cảnh báo dựa trên dữ liệu được lấy từ các nguồn tích hợp</a:t>
            </a:r>
            <a:r>
              <a:rPr lang="en-US"/>
              <a:t>.</a:t>
            </a:r>
          </a:p>
          <a:p>
            <a:pPr marL="285750" indent="-285750">
              <a:buFont typeface="Arial" panose="020B0604020202020204" pitchFamily="34" charset="0"/>
              <a:buChar char="•"/>
            </a:pPr>
            <a:r>
              <a:rPr lang="en-US"/>
              <a:t>Annotations: </a:t>
            </a:r>
            <a:r>
              <a:rPr lang="vi-VN"/>
              <a:t>Là các ghi chú mà người dùng có thể thêm vào biểu đồ để đánh dấu các sự kiện quan trọng hoặc các thay đổi trong hệ thống.</a:t>
            </a:r>
            <a:endParaRPr lang="en-US"/>
          </a:p>
          <a:p>
            <a:pPr marL="285750" indent="-285750">
              <a:buFont typeface="Arial" panose="020B0604020202020204" pitchFamily="34" charset="0"/>
              <a:buChar char="•"/>
            </a:pPr>
            <a:r>
              <a:rPr lang="en-US"/>
              <a:t>Administration: Quản lý thông tin xác thực người dùng và phân quyền.</a:t>
            </a:r>
          </a:p>
        </p:txBody>
      </p:sp>
      <p:sp>
        <p:nvSpPr>
          <p:cNvPr id="13" name="Google Shape;324;p33">
            <a:extLst>
              <a:ext uri="{FF2B5EF4-FFF2-40B4-BE49-F238E27FC236}">
                <a16:creationId xmlns:a16="http://schemas.microsoft.com/office/drawing/2014/main" id="{18A8C801-E444-C370-0F64-526101602A2A}"/>
              </a:ext>
            </a:extLst>
          </p:cNvPr>
          <p:cNvSpPr txBox="1">
            <a:spLocks/>
          </p:cNvSpPr>
          <p:nvPr/>
        </p:nvSpPr>
        <p:spPr>
          <a:xfrm>
            <a:off x="305421" y="1119676"/>
            <a:ext cx="3635790"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Grafana components</a:t>
            </a:r>
          </a:p>
        </p:txBody>
      </p:sp>
    </p:spTree>
    <p:extLst>
      <p:ext uri="{BB962C8B-B14F-4D97-AF65-F5344CB8AC3E}">
        <p14:creationId xmlns:p14="http://schemas.microsoft.com/office/powerpoint/2010/main" val="3939012335"/>
      </p:ext>
    </p:extLst>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2" name="Google Shape;308;p32">
            <a:extLst>
              <a:ext uri="{FF2B5EF4-FFF2-40B4-BE49-F238E27FC236}">
                <a16:creationId xmlns:a16="http://schemas.microsoft.com/office/drawing/2014/main" id="{95252C32-B827-B0EA-86DB-1B071B11443C}"/>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So sánh</a:t>
            </a:r>
            <a:endParaRPr lang="en-US" sz="3200"/>
          </a:p>
        </p:txBody>
      </p:sp>
      <p:cxnSp>
        <p:nvCxnSpPr>
          <p:cNvPr id="23" name="Google Shape;310;p32">
            <a:extLst>
              <a:ext uri="{FF2B5EF4-FFF2-40B4-BE49-F238E27FC236}">
                <a16:creationId xmlns:a16="http://schemas.microsoft.com/office/drawing/2014/main" id="{EFC77F31-0899-0215-3130-541E568B3E40}"/>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3" name="Table 2">
            <a:extLst>
              <a:ext uri="{FF2B5EF4-FFF2-40B4-BE49-F238E27FC236}">
                <a16:creationId xmlns:a16="http://schemas.microsoft.com/office/drawing/2014/main" id="{85DF6461-1B51-0875-4839-9892F4894E03}"/>
              </a:ext>
            </a:extLst>
          </p:cNvPr>
          <p:cNvGraphicFramePr>
            <a:graphicFrameLocks noGrp="1"/>
          </p:cNvGraphicFramePr>
          <p:nvPr>
            <p:extLst>
              <p:ext uri="{D42A27DB-BD31-4B8C-83A1-F6EECF244321}">
                <p14:modId xmlns:p14="http://schemas.microsoft.com/office/powerpoint/2010/main" val="1417473869"/>
              </p:ext>
            </p:extLst>
          </p:nvPr>
        </p:nvGraphicFramePr>
        <p:xfrm>
          <a:off x="305419" y="1051563"/>
          <a:ext cx="8513355" cy="4028262"/>
        </p:xfrm>
        <a:graphic>
          <a:graphicData uri="http://schemas.openxmlformats.org/drawingml/2006/table">
            <a:tbl>
              <a:tblPr firstRow="1" bandRow="1">
                <a:tableStyleId>{C0522498-0E8A-4904-AC63-B8FF9165C6AC}</a:tableStyleId>
              </a:tblPr>
              <a:tblGrid>
                <a:gridCol w="1702671">
                  <a:extLst>
                    <a:ext uri="{9D8B030D-6E8A-4147-A177-3AD203B41FA5}">
                      <a16:colId xmlns:a16="http://schemas.microsoft.com/office/drawing/2014/main" val="1868851405"/>
                    </a:ext>
                  </a:extLst>
                </a:gridCol>
                <a:gridCol w="1702671">
                  <a:extLst>
                    <a:ext uri="{9D8B030D-6E8A-4147-A177-3AD203B41FA5}">
                      <a16:colId xmlns:a16="http://schemas.microsoft.com/office/drawing/2014/main" val="828899417"/>
                    </a:ext>
                  </a:extLst>
                </a:gridCol>
                <a:gridCol w="1702671">
                  <a:extLst>
                    <a:ext uri="{9D8B030D-6E8A-4147-A177-3AD203B41FA5}">
                      <a16:colId xmlns:a16="http://schemas.microsoft.com/office/drawing/2014/main" val="1769853060"/>
                    </a:ext>
                  </a:extLst>
                </a:gridCol>
                <a:gridCol w="1702671">
                  <a:extLst>
                    <a:ext uri="{9D8B030D-6E8A-4147-A177-3AD203B41FA5}">
                      <a16:colId xmlns:a16="http://schemas.microsoft.com/office/drawing/2014/main" val="2255576610"/>
                    </a:ext>
                  </a:extLst>
                </a:gridCol>
                <a:gridCol w="1702671">
                  <a:extLst>
                    <a:ext uri="{9D8B030D-6E8A-4147-A177-3AD203B41FA5}">
                      <a16:colId xmlns:a16="http://schemas.microsoft.com/office/drawing/2014/main" val="2447171463"/>
                    </a:ext>
                  </a:extLst>
                </a:gridCol>
              </a:tblGrid>
              <a:tr h="442670">
                <a:tc>
                  <a:txBody>
                    <a:bodyPr/>
                    <a:lstStyle/>
                    <a:p>
                      <a:pPr algn="ctr">
                        <a:lnSpc>
                          <a:spcPct val="150000"/>
                        </a:lnSpc>
                        <a:spcAft>
                          <a:spcPts val="600"/>
                        </a:spcAft>
                      </a:pPr>
                      <a:r>
                        <a:rPr lang="en-US" sz="1000" b="1">
                          <a:effectLst/>
                          <a:latin typeface="Jost" panose="020B0604020202020204" charset="0"/>
                          <a:ea typeface="Jost" panose="020B0604020202020204" charset="0"/>
                          <a:cs typeface="Times New Roman" panose="02020603050405020304" pitchFamily="18" charset="0"/>
                        </a:rPr>
                        <a:t>Tiêu chí</a:t>
                      </a:r>
                    </a:p>
                  </a:txBody>
                  <a:tcPr marL="68580" marR="68580" marT="0" marB="0" anchor="ctr"/>
                </a:tc>
                <a:tc>
                  <a:txBody>
                    <a:bodyPr/>
                    <a:lstStyle/>
                    <a:p>
                      <a:pPr algn="ctr"/>
                      <a:r>
                        <a:rPr lang="en-US" sz="1000" b="1">
                          <a:latin typeface="Jost" panose="020B0604020202020204" charset="0"/>
                          <a:ea typeface="Jost" panose="020B0604020202020204" charset="0"/>
                        </a:rPr>
                        <a:t>Prometheus</a:t>
                      </a:r>
                    </a:p>
                  </a:txBody>
                  <a:tcPr anchor="ctr"/>
                </a:tc>
                <a:tc>
                  <a:txBody>
                    <a:bodyPr/>
                    <a:lstStyle/>
                    <a:p>
                      <a:pPr algn="ctr"/>
                      <a:r>
                        <a:rPr lang="en-US" sz="1000" b="1">
                          <a:latin typeface="Jost" panose="020B0604020202020204" charset="0"/>
                          <a:ea typeface="Jost" panose="020B0604020202020204" charset="0"/>
                        </a:rPr>
                        <a:t>Loki</a:t>
                      </a:r>
                    </a:p>
                  </a:txBody>
                  <a:tcPr anchor="ctr"/>
                </a:tc>
                <a:tc>
                  <a:txBody>
                    <a:bodyPr/>
                    <a:lstStyle/>
                    <a:p>
                      <a:pPr algn="ctr"/>
                      <a:r>
                        <a:rPr lang="en-US" sz="1000" b="1">
                          <a:latin typeface="Jost" panose="020B0604020202020204" charset="0"/>
                          <a:ea typeface="Jost" panose="020B0604020202020204" charset="0"/>
                        </a:rPr>
                        <a:t>Icinga</a:t>
                      </a:r>
                    </a:p>
                  </a:txBody>
                  <a:tcPr anchor="ctr"/>
                </a:tc>
                <a:tc>
                  <a:txBody>
                    <a:bodyPr/>
                    <a:lstStyle/>
                    <a:p>
                      <a:pPr algn="ctr"/>
                      <a:r>
                        <a:rPr lang="en-US" sz="1000" b="1">
                          <a:latin typeface="Jost" panose="020B0604020202020204" charset="0"/>
                          <a:ea typeface="Jost" panose="020B0604020202020204" charset="0"/>
                        </a:rPr>
                        <a:t>Grafana</a:t>
                      </a:r>
                    </a:p>
                  </a:txBody>
                  <a:tcPr anchor="ctr"/>
                </a:tc>
                <a:extLst>
                  <a:ext uri="{0D108BD9-81ED-4DB2-BD59-A6C34878D82A}">
                    <a16:rowId xmlns:a16="http://schemas.microsoft.com/office/drawing/2014/main" val="200092607"/>
                  </a:ext>
                </a:extLst>
              </a:tr>
              <a:tr h="442670">
                <a:tc>
                  <a:txBody>
                    <a:bodyPr/>
                    <a:lstStyle/>
                    <a:p>
                      <a:pPr algn="ctr"/>
                      <a:r>
                        <a:rPr lang="en-US" sz="1000" b="1">
                          <a:latin typeface="Jost" panose="020B0604020202020204" charset="0"/>
                          <a:ea typeface="Jost" panose="020B0604020202020204" charset="0"/>
                        </a:rPr>
                        <a:t>Mã nguồn</a:t>
                      </a:r>
                    </a:p>
                  </a:txBody>
                  <a:tcPr anchor="ctr"/>
                </a:tc>
                <a:tc>
                  <a:txBody>
                    <a:bodyPr/>
                    <a:lstStyle/>
                    <a:p>
                      <a:pPr algn="just"/>
                      <a:r>
                        <a:rPr lang="en-US" sz="1000">
                          <a:latin typeface="Jost" panose="020B0604020202020204" charset="0"/>
                          <a:ea typeface="Jost" panose="020B0604020202020204" charset="0"/>
                        </a:rPr>
                        <a:t>Mã nguồn mở (Apache 2.0)</a:t>
                      </a:r>
                    </a:p>
                  </a:txBody>
                  <a:tcPr/>
                </a:tc>
                <a:tc>
                  <a:txBody>
                    <a:bodyPr/>
                    <a:lstStyle/>
                    <a:p>
                      <a:pPr algn="just"/>
                      <a:r>
                        <a:rPr lang="en-US" sz="1000">
                          <a:latin typeface="Jost" panose="020B0604020202020204" charset="0"/>
                          <a:ea typeface="Jost" panose="020B0604020202020204" charset="0"/>
                        </a:rPr>
                        <a:t>Mã nguồn mở (AGPL 3.0)</a:t>
                      </a:r>
                    </a:p>
                  </a:txBody>
                  <a:tcPr/>
                </a:tc>
                <a:tc>
                  <a:txBody>
                    <a:bodyPr/>
                    <a:lstStyle/>
                    <a:p>
                      <a:pPr algn="just"/>
                      <a:r>
                        <a:rPr lang="en-US" sz="1000">
                          <a:latin typeface="Jost" panose="020B0604020202020204" charset="0"/>
                          <a:ea typeface="Jost" panose="020B0604020202020204" charset="0"/>
                        </a:rPr>
                        <a:t>Mã nguồn mở (GPL 2.0)</a:t>
                      </a:r>
                    </a:p>
                  </a:txBody>
                  <a:tcPr/>
                </a:tc>
                <a:tc>
                  <a:txBody>
                    <a:bodyPr/>
                    <a:lstStyle/>
                    <a:p>
                      <a:pPr algn="just"/>
                      <a:r>
                        <a:rPr lang="en-US" sz="1000">
                          <a:latin typeface="Jost" panose="020B0604020202020204" charset="0"/>
                          <a:ea typeface="Jost" panose="020B0604020202020204" charset="0"/>
                        </a:rPr>
                        <a:t>Mã nguồn mở (AGPL 3.0)</a:t>
                      </a:r>
                    </a:p>
                  </a:txBody>
                  <a:tcPr/>
                </a:tc>
                <a:extLst>
                  <a:ext uri="{0D108BD9-81ED-4DB2-BD59-A6C34878D82A}">
                    <a16:rowId xmlns:a16="http://schemas.microsoft.com/office/drawing/2014/main" val="1545032427"/>
                  </a:ext>
                </a:extLst>
              </a:tr>
              <a:tr h="707508">
                <a:tc>
                  <a:txBody>
                    <a:bodyPr/>
                    <a:lstStyle/>
                    <a:p>
                      <a:pPr algn="ctr"/>
                      <a:r>
                        <a:rPr lang="en-US" sz="1000" b="1">
                          <a:latin typeface="Jost" panose="020B0604020202020204" charset="0"/>
                          <a:ea typeface="Jost" panose="020B0604020202020204" charset="0"/>
                        </a:rPr>
                        <a:t>Chi phí</a:t>
                      </a:r>
                    </a:p>
                  </a:txBody>
                  <a:tcPr anchor="ctr"/>
                </a:tc>
                <a:tc>
                  <a:txBody>
                    <a:bodyPr/>
                    <a:lstStyle/>
                    <a:p>
                      <a:pPr algn="just"/>
                      <a:r>
                        <a:rPr lang="en-US" sz="1000">
                          <a:latin typeface="Jost" panose="020B0604020202020204" charset="0"/>
                          <a:ea typeface="Jost" panose="020B0604020202020204" charset="0"/>
                        </a:rPr>
                        <a:t>Miễn phí, không có phiên bản trả phí</a:t>
                      </a:r>
                    </a:p>
                  </a:txBody>
                  <a:tcPr/>
                </a:tc>
                <a:tc>
                  <a:txBody>
                    <a:bodyPr/>
                    <a:lstStyle/>
                    <a:p>
                      <a:pPr algn="just"/>
                      <a:r>
                        <a:rPr lang="en-US" sz="1000">
                          <a:latin typeface="Jost" panose="020B0604020202020204" charset="0"/>
                          <a:ea typeface="Jost" panose="020B0604020202020204" charset="0"/>
                        </a:rPr>
                        <a:t>Miễn phí, có bản trả phí qua Grafana Cloud (tính phí theo lưu trữ)</a:t>
                      </a:r>
                    </a:p>
                  </a:txBody>
                  <a:tcPr/>
                </a:tc>
                <a:tc>
                  <a:txBody>
                    <a:bodyPr/>
                    <a:lstStyle/>
                    <a:p>
                      <a:pPr algn="just"/>
                      <a:r>
                        <a:rPr lang="en-US" sz="1000">
                          <a:latin typeface="Jost" panose="020B0604020202020204" charset="0"/>
                          <a:ea typeface="Jost" panose="020B0604020202020204" charset="0"/>
                        </a:rPr>
                        <a:t>Miễn phí, có bản Enterprise với các tính năng hỗ trợ mở rộng (tính phí theo quy mô triển khai)</a:t>
                      </a:r>
                    </a:p>
                  </a:txBody>
                  <a:tcPr/>
                </a:tc>
                <a:tc>
                  <a:txBody>
                    <a:bodyPr/>
                    <a:lstStyle/>
                    <a:p>
                      <a:pPr algn="just"/>
                      <a:r>
                        <a:rPr lang="vi-VN" sz="1000">
                          <a:latin typeface="Jost" panose="020B0604020202020204" charset="0"/>
                          <a:ea typeface="Jost" panose="020B0604020202020204" charset="0"/>
                        </a:rPr>
                        <a:t>Miễn phí, có bản trả phí qua Grafana Cloud (tính phí theo người dùng)</a:t>
                      </a:r>
                      <a:endParaRPr lang="en-US" sz="1000">
                        <a:latin typeface="Jost" panose="020B0604020202020204" charset="0"/>
                        <a:ea typeface="Jost" panose="020B0604020202020204" charset="0"/>
                      </a:endParaRPr>
                    </a:p>
                  </a:txBody>
                  <a:tcPr/>
                </a:tc>
                <a:extLst>
                  <a:ext uri="{0D108BD9-81ED-4DB2-BD59-A6C34878D82A}">
                    <a16:rowId xmlns:a16="http://schemas.microsoft.com/office/drawing/2014/main" val="3479333519"/>
                  </a:ext>
                </a:extLst>
              </a:tr>
              <a:tr h="442670">
                <a:tc>
                  <a:txBody>
                    <a:bodyPr/>
                    <a:lstStyle/>
                    <a:p>
                      <a:pPr algn="ctr"/>
                      <a:r>
                        <a:rPr lang="en-US" sz="1000" b="1">
                          <a:latin typeface="Jost" panose="020B0604020202020204" charset="0"/>
                          <a:ea typeface="Jost" panose="020B0604020202020204" charset="0"/>
                        </a:rPr>
                        <a:t>Chức năng chính</a:t>
                      </a:r>
                    </a:p>
                  </a:txBody>
                  <a:tcPr anchor="ctr"/>
                </a:tc>
                <a:tc>
                  <a:txBody>
                    <a:bodyPr/>
                    <a:lstStyle/>
                    <a:p>
                      <a:pPr algn="just"/>
                      <a:r>
                        <a:rPr lang="vi-VN" sz="1000">
                          <a:latin typeface="Jost" panose="020B0604020202020204" charset="0"/>
                          <a:ea typeface="Jost" panose="020B0604020202020204" charset="0"/>
                        </a:rPr>
                        <a:t>Lưu trữ thời gian thực, dữ liệu metrics</a:t>
                      </a:r>
                      <a:endParaRPr lang="en-US" sz="1000">
                        <a:latin typeface="Jost" panose="020B0604020202020204" charset="0"/>
                        <a:ea typeface="Jost" panose="020B0604020202020204" charset="0"/>
                      </a:endParaRPr>
                    </a:p>
                  </a:txBody>
                  <a:tcPr/>
                </a:tc>
                <a:tc>
                  <a:txBody>
                    <a:bodyPr/>
                    <a:lstStyle/>
                    <a:p>
                      <a:pPr algn="just"/>
                      <a:r>
                        <a:rPr lang="vi-VN" sz="1000">
                          <a:latin typeface="Jost" panose="020B0604020202020204" charset="0"/>
                          <a:ea typeface="Jost" panose="020B0604020202020204" charset="0"/>
                        </a:rPr>
                        <a:t>Lưu trữ log không cấu trúc</a:t>
                      </a:r>
                      <a:endParaRPr lang="en-US" sz="1000">
                        <a:latin typeface="Jost" panose="020B0604020202020204" charset="0"/>
                        <a:ea typeface="Jost" panose="020B0604020202020204" charset="0"/>
                      </a:endParaRPr>
                    </a:p>
                  </a:txBody>
                  <a:tcPr/>
                </a:tc>
                <a:tc>
                  <a:txBody>
                    <a:bodyPr/>
                    <a:lstStyle/>
                    <a:p>
                      <a:pPr algn="just"/>
                      <a:r>
                        <a:rPr lang="vi-VN" sz="1000">
                          <a:latin typeface="Jost" panose="020B0604020202020204" charset="0"/>
                          <a:ea typeface="Jost" panose="020B0604020202020204" charset="0"/>
                        </a:rPr>
                        <a:t>Lưu trữ thông tin trạng thái</a:t>
                      </a:r>
                      <a:endParaRPr lang="en-US" sz="1000">
                        <a:latin typeface="Jost" panose="020B0604020202020204" charset="0"/>
                        <a:ea typeface="Jost" panose="020B0604020202020204" charset="0"/>
                      </a:endParaRPr>
                    </a:p>
                  </a:txBody>
                  <a:tcPr/>
                </a:tc>
                <a:tc>
                  <a:txBody>
                    <a:bodyPr/>
                    <a:lstStyle/>
                    <a:p>
                      <a:pPr algn="just"/>
                      <a:r>
                        <a:rPr lang="en-US" sz="1000">
                          <a:latin typeface="Jost" panose="020B0604020202020204" charset="0"/>
                          <a:ea typeface="Jost" panose="020B0604020202020204" charset="0"/>
                        </a:rPr>
                        <a:t>Trực quan hóa dữ liệu</a:t>
                      </a:r>
                    </a:p>
                  </a:txBody>
                  <a:tcPr/>
                </a:tc>
                <a:extLst>
                  <a:ext uri="{0D108BD9-81ED-4DB2-BD59-A6C34878D82A}">
                    <a16:rowId xmlns:a16="http://schemas.microsoft.com/office/drawing/2014/main" val="394127666"/>
                  </a:ext>
                </a:extLst>
              </a:tr>
              <a:tr h="553702">
                <a:tc>
                  <a:txBody>
                    <a:bodyPr/>
                    <a:lstStyle/>
                    <a:p>
                      <a:pPr algn="ctr"/>
                      <a:r>
                        <a:rPr lang="en-US" sz="1000" b="1">
                          <a:latin typeface="Jost" panose="020B0604020202020204" charset="0"/>
                          <a:ea typeface="Jost" panose="020B0604020202020204" charset="0"/>
                        </a:rPr>
                        <a:t>Chính sách lưu trữ</a:t>
                      </a:r>
                    </a:p>
                  </a:txBody>
                  <a:tcPr anchor="ctr"/>
                </a:tc>
                <a:tc>
                  <a:txBody>
                    <a:bodyPr/>
                    <a:lstStyle/>
                    <a:p>
                      <a:pPr algn="just"/>
                      <a:r>
                        <a:rPr lang="vi-VN" sz="1000">
                          <a:latin typeface="Jost" panose="020B0604020202020204" charset="0"/>
                          <a:ea typeface="Jost" panose="020B0604020202020204" charset="0"/>
                        </a:rPr>
                        <a:t>Lưu trữ ngắn hạn, thời gian lưu trữ giới hạn</a:t>
                      </a:r>
                      <a:endParaRPr lang="en-US" sz="1000">
                        <a:latin typeface="Jost" panose="020B0604020202020204" charset="0"/>
                        <a:ea typeface="Jost" panose="020B0604020202020204" charset="0"/>
                      </a:endParaRPr>
                    </a:p>
                  </a:txBody>
                  <a:tcPr/>
                </a:tc>
                <a:tc>
                  <a:txBody>
                    <a:bodyPr/>
                    <a:lstStyle/>
                    <a:p>
                      <a:pPr algn="just"/>
                      <a:r>
                        <a:rPr lang="vi-VN" sz="1000">
                          <a:latin typeface="Jost" panose="020B0604020202020204" charset="0"/>
                          <a:ea typeface="Jost" panose="020B0604020202020204" charset="0"/>
                        </a:rPr>
                        <a:t>Lưu trữ logs theo chỉ mục (labels) ngắn hạn phụ thuộc vào cấu hình</a:t>
                      </a:r>
                      <a:endParaRPr lang="en-US" sz="1000">
                        <a:latin typeface="Jost" panose="020B0604020202020204" charset="0"/>
                        <a:ea typeface="Jost" panose="020B0604020202020204" charset="0"/>
                      </a:endParaRPr>
                    </a:p>
                  </a:txBody>
                  <a:tcPr/>
                </a:tc>
                <a:tc>
                  <a:txBody>
                    <a:bodyPr/>
                    <a:lstStyle/>
                    <a:p>
                      <a:pPr algn="just"/>
                      <a:r>
                        <a:rPr lang="vi-VN" sz="1000">
                          <a:latin typeface="Jost" panose="020B0604020202020204" charset="0"/>
                          <a:ea typeface="Jost" panose="020B0604020202020204" charset="0"/>
                        </a:rPr>
                        <a:t>Lưu trữ dài hạn (thông qua database)</a:t>
                      </a:r>
                      <a:endParaRPr lang="en-US" sz="1000">
                        <a:latin typeface="Jost" panose="020B0604020202020204" charset="0"/>
                        <a:ea typeface="Jost" panose="020B0604020202020204" charset="0"/>
                      </a:endParaRPr>
                    </a:p>
                  </a:txBody>
                  <a:tcPr/>
                </a:tc>
                <a:tc>
                  <a:txBody>
                    <a:bodyPr/>
                    <a:lstStyle/>
                    <a:p>
                      <a:pPr algn="just"/>
                      <a:r>
                        <a:rPr lang="vi-VN" sz="1000">
                          <a:latin typeface="Jost" panose="020B0604020202020204" charset="0"/>
                          <a:ea typeface="Jost" panose="020B0604020202020204" charset="0"/>
                        </a:rPr>
                        <a:t>Không lưu trữ dữ liệu, chỉ là giao diện trực quan hóa</a:t>
                      </a:r>
                      <a:endParaRPr lang="en-US" sz="1000">
                        <a:latin typeface="Jost" panose="020B0604020202020204" charset="0"/>
                        <a:ea typeface="Jost" panose="020B0604020202020204" charset="0"/>
                      </a:endParaRPr>
                    </a:p>
                  </a:txBody>
                  <a:tcPr/>
                </a:tc>
                <a:extLst>
                  <a:ext uri="{0D108BD9-81ED-4DB2-BD59-A6C34878D82A}">
                    <a16:rowId xmlns:a16="http://schemas.microsoft.com/office/drawing/2014/main" val="1170665361"/>
                  </a:ext>
                </a:extLst>
              </a:tr>
              <a:tr h="553702">
                <a:tc>
                  <a:txBody>
                    <a:bodyPr/>
                    <a:lstStyle/>
                    <a:p>
                      <a:pPr algn="ctr"/>
                      <a:r>
                        <a:rPr lang="en-US" sz="1000" b="1">
                          <a:latin typeface="Jost" panose="020B0604020202020204" charset="0"/>
                          <a:ea typeface="Jost" panose="020B0604020202020204" charset="0"/>
                        </a:rPr>
                        <a:t>Chính sách cảnh báo</a:t>
                      </a:r>
                    </a:p>
                  </a:txBody>
                  <a:tcPr anchor="ctr"/>
                </a:tc>
                <a:tc>
                  <a:txBody>
                    <a:bodyPr/>
                    <a:lstStyle/>
                    <a:p>
                      <a:pPr algn="just"/>
                      <a:r>
                        <a:rPr lang="en-US" sz="1000">
                          <a:latin typeface="Jost" panose="020B0604020202020204" charset="0"/>
                          <a:ea typeface="Jost" panose="020B0604020202020204" charset="0"/>
                        </a:rPr>
                        <a:t>Tích hợp AlertManager để gửi cảnh báo theo điều kiện</a:t>
                      </a:r>
                    </a:p>
                  </a:txBody>
                  <a:tcPr/>
                </a:tc>
                <a:tc>
                  <a:txBody>
                    <a:bodyPr/>
                    <a:lstStyle/>
                    <a:p>
                      <a:pPr algn="just"/>
                      <a:r>
                        <a:rPr lang="en-US" sz="1000">
                          <a:latin typeface="Jost" panose="020B0604020202020204" charset="0"/>
                          <a:ea typeface="Jost" panose="020B0604020202020204" charset="0"/>
                        </a:rPr>
                        <a:t>Không hỗ trợ cảnh báo độc lập, phụ thuộc vào Prometheus</a:t>
                      </a:r>
                    </a:p>
                  </a:txBody>
                  <a:tcPr/>
                </a:tc>
                <a:tc>
                  <a:txBody>
                    <a:bodyPr/>
                    <a:lstStyle/>
                    <a:p>
                      <a:pPr algn="just"/>
                      <a:r>
                        <a:rPr lang="en-US" sz="1000">
                          <a:latin typeface="Jost" panose="020B0604020202020204" charset="0"/>
                          <a:ea typeface="Jost" panose="020B0604020202020204" charset="0"/>
                        </a:rPr>
                        <a:t>Cảnh báo qua nhiều kênh (email, SMS, Telegram…)</a:t>
                      </a:r>
                    </a:p>
                  </a:txBody>
                  <a:tcPr/>
                </a:tc>
                <a:tc>
                  <a:txBody>
                    <a:bodyPr/>
                    <a:lstStyle/>
                    <a:p>
                      <a:pPr algn="just"/>
                      <a:r>
                        <a:rPr lang="en-US" sz="1000">
                          <a:latin typeface="Jost" panose="020B0604020202020204" charset="0"/>
                          <a:ea typeface="Jost" panose="020B0604020202020204" charset="0"/>
                        </a:rPr>
                        <a:t>Thông qua Prometheus hoặc tích hợp các nguồn khác</a:t>
                      </a:r>
                    </a:p>
                  </a:txBody>
                  <a:tcPr/>
                </a:tc>
                <a:extLst>
                  <a:ext uri="{0D108BD9-81ED-4DB2-BD59-A6C34878D82A}">
                    <a16:rowId xmlns:a16="http://schemas.microsoft.com/office/drawing/2014/main" val="3420379880"/>
                  </a:ext>
                </a:extLst>
              </a:tr>
              <a:tr h="442670">
                <a:tc>
                  <a:txBody>
                    <a:bodyPr/>
                    <a:lstStyle/>
                    <a:p>
                      <a:pPr algn="ctr"/>
                      <a:r>
                        <a:rPr lang="en-US" sz="1000" b="1">
                          <a:latin typeface="Jost" panose="020B0604020202020204" charset="0"/>
                          <a:ea typeface="Jost" panose="020B0604020202020204" charset="0"/>
                        </a:rPr>
                        <a:t>Ngôn ngữ truy vấn</a:t>
                      </a:r>
                    </a:p>
                  </a:txBody>
                  <a:tcPr anchor="ctr"/>
                </a:tc>
                <a:tc>
                  <a:txBody>
                    <a:bodyPr/>
                    <a:lstStyle/>
                    <a:p>
                      <a:pPr algn="just"/>
                      <a:r>
                        <a:rPr lang="en-US" sz="1000">
                          <a:latin typeface="Jost" panose="020B0604020202020204" charset="0"/>
                          <a:ea typeface="Jost" panose="020B0604020202020204" charset="0"/>
                        </a:rPr>
                        <a:t>PromQL (ngôn ngữ truy vấn metrics)</a:t>
                      </a:r>
                    </a:p>
                  </a:txBody>
                  <a:tcPr/>
                </a:tc>
                <a:tc>
                  <a:txBody>
                    <a:bodyPr/>
                    <a:lstStyle/>
                    <a:p>
                      <a:pPr algn="just"/>
                      <a:r>
                        <a:rPr lang="en-US" sz="1000">
                          <a:latin typeface="Jost" panose="020B0604020202020204" charset="0"/>
                          <a:ea typeface="Jost" panose="020B0604020202020204" charset="0"/>
                        </a:rPr>
                        <a:t>LogQL (truy vấn logs)</a:t>
                      </a:r>
                    </a:p>
                  </a:txBody>
                  <a:tcPr/>
                </a:tc>
                <a:tc>
                  <a:txBody>
                    <a:bodyPr/>
                    <a:lstStyle/>
                    <a:p>
                      <a:pPr algn="just"/>
                      <a:r>
                        <a:rPr lang="en-US" sz="1000">
                          <a:latin typeface="Jost" panose="020B0604020202020204" charset="0"/>
                          <a:ea typeface="Jost" panose="020B0604020202020204" charset="0"/>
                        </a:rPr>
                        <a:t>Cấu hình truy vấn dựa trên các module và API REST</a:t>
                      </a:r>
                    </a:p>
                  </a:txBody>
                  <a:tcPr/>
                </a:tc>
                <a:tc>
                  <a:txBody>
                    <a:bodyPr/>
                    <a:lstStyle/>
                    <a:p>
                      <a:pPr algn="just"/>
                      <a:r>
                        <a:rPr lang="en-US" sz="1000">
                          <a:latin typeface="Jost" panose="020B0604020202020204" charset="0"/>
                          <a:ea typeface="Jost" panose="020B0604020202020204" charset="0"/>
                        </a:rPr>
                        <a:t>Sử dụng ngôn ngữ truy vấn của từng nguồn dữ liệu</a:t>
                      </a:r>
                    </a:p>
                  </a:txBody>
                  <a:tcPr/>
                </a:tc>
                <a:extLst>
                  <a:ext uri="{0D108BD9-81ED-4DB2-BD59-A6C34878D82A}">
                    <a16:rowId xmlns:a16="http://schemas.microsoft.com/office/drawing/2014/main" val="1604644885"/>
                  </a:ext>
                </a:extLst>
              </a:tr>
              <a:tr h="442670">
                <a:tc>
                  <a:txBody>
                    <a:bodyPr/>
                    <a:lstStyle/>
                    <a:p>
                      <a:pPr algn="ctr"/>
                      <a:r>
                        <a:rPr lang="en-US" sz="1000" b="1">
                          <a:latin typeface="Jost" panose="020B0604020202020204" charset="0"/>
                          <a:ea typeface="Jost" panose="020B0604020202020204" charset="0"/>
                        </a:rPr>
                        <a:t>Trực quan hóa</a:t>
                      </a:r>
                    </a:p>
                  </a:txBody>
                  <a:tcPr anchor="ctr"/>
                </a:tc>
                <a:tc>
                  <a:txBody>
                    <a:bodyPr/>
                    <a:lstStyle/>
                    <a:p>
                      <a:pPr algn="just"/>
                      <a:r>
                        <a:rPr lang="vi-VN" sz="1000">
                          <a:latin typeface="Jost" panose="020B0604020202020204" charset="0"/>
                          <a:ea typeface="Jost" panose="020B0604020202020204" charset="0"/>
                        </a:rPr>
                        <a:t>Hạn chế, thường kết hợp với Grafana</a:t>
                      </a:r>
                      <a:endParaRPr lang="en-US" sz="1000">
                        <a:latin typeface="Jost" panose="020B0604020202020204" charset="0"/>
                        <a:ea typeface="Jost" panose="020B0604020202020204" charset="0"/>
                      </a:endParaRPr>
                    </a:p>
                  </a:txBody>
                  <a:tcPr/>
                </a:tc>
                <a:tc>
                  <a:txBody>
                    <a:bodyPr/>
                    <a:lstStyle/>
                    <a:p>
                      <a:pPr algn="just"/>
                      <a:r>
                        <a:rPr lang="en-US" sz="1000">
                          <a:latin typeface="Jost" panose="020B0604020202020204" charset="0"/>
                          <a:ea typeface="Jost" panose="020B0604020202020204" charset="0"/>
                        </a:rPr>
                        <a:t>Thông qua Grafana (không có giao diện riêng)</a:t>
                      </a:r>
                    </a:p>
                  </a:txBody>
                  <a:tcPr/>
                </a:tc>
                <a:tc>
                  <a:txBody>
                    <a:bodyPr/>
                    <a:lstStyle/>
                    <a:p>
                      <a:pPr algn="just"/>
                      <a:r>
                        <a:rPr lang="vi-VN" sz="1000">
                          <a:latin typeface="Jost" panose="020B0604020202020204" charset="0"/>
                          <a:ea typeface="Jost" panose="020B0604020202020204" charset="0"/>
                        </a:rPr>
                        <a:t>Có giao diện riêng, nhưng trực quan hóa hạn chế</a:t>
                      </a:r>
                      <a:endParaRPr lang="en-US" sz="1000">
                        <a:latin typeface="Jost" panose="020B0604020202020204" charset="0"/>
                        <a:ea typeface="Jost" panose="020B0604020202020204" charset="0"/>
                      </a:endParaRPr>
                    </a:p>
                  </a:txBody>
                  <a:tcPr/>
                </a:tc>
                <a:tc>
                  <a:txBody>
                    <a:bodyPr/>
                    <a:lstStyle/>
                    <a:p>
                      <a:pPr algn="just"/>
                      <a:r>
                        <a:rPr lang="en-US" sz="1000">
                          <a:latin typeface="Jost" panose="020B0604020202020204" charset="0"/>
                          <a:ea typeface="Jost" panose="020B0604020202020204" charset="0"/>
                        </a:rPr>
                        <a:t>Giao diện mạnh mẽ, nhiều công cụ biểu đồ</a:t>
                      </a:r>
                    </a:p>
                  </a:txBody>
                  <a:tcPr/>
                </a:tc>
                <a:extLst>
                  <a:ext uri="{0D108BD9-81ED-4DB2-BD59-A6C34878D82A}">
                    <a16:rowId xmlns:a16="http://schemas.microsoft.com/office/drawing/2014/main" val="881053206"/>
                  </a:ext>
                </a:extLst>
              </a:tr>
            </a:tbl>
          </a:graphicData>
        </a:graphic>
      </p:graphicFrame>
    </p:spTree>
    <p:extLst>
      <p:ext uri="{BB962C8B-B14F-4D97-AF65-F5344CB8AC3E}">
        <p14:creationId xmlns:p14="http://schemas.microsoft.com/office/powerpoint/2010/main" val="674551031"/>
      </p:ext>
    </p:extLst>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11" name="Google Shape;309;p32">
            <a:extLst>
              <a:ext uri="{FF2B5EF4-FFF2-40B4-BE49-F238E27FC236}">
                <a16:creationId xmlns:a16="http://schemas.microsoft.com/office/drawing/2014/main" id="{E3044309-C746-5609-896C-0E55277265FB}"/>
              </a:ext>
            </a:extLst>
          </p:cNvPr>
          <p:cNvSpPr txBox="1">
            <a:spLocks/>
          </p:cNvSpPr>
          <p:nvPr/>
        </p:nvSpPr>
        <p:spPr>
          <a:xfrm>
            <a:off x="305421" y="1203938"/>
            <a:ext cx="5558051" cy="252420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285750" indent="-285750">
              <a:buFont typeface="Arial" panose="020B0604020202020204" pitchFamily="34" charset="0"/>
              <a:buChar char="•"/>
            </a:pPr>
            <a:r>
              <a:rPr lang="vi-VN"/>
              <a:t>Phương pháp phát triển phần mềm mà một ứng dụng lớn được chia thành các dịch vụ nhỏ, độc lập với nhau.</a:t>
            </a:r>
          </a:p>
          <a:p>
            <a:pPr marL="285750" indent="-285750">
              <a:buFont typeface="Arial" panose="020B0604020202020204" pitchFamily="34" charset="0"/>
              <a:buChar char="•"/>
            </a:pPr>
            <a:r>
              <a:rPr lang="vi-VN"/>
              <a:t>Định hướng theo chức năng.</a:t>
            </a:r>
          </a:p>
          <a:p>
            <a:pPr marL="285750" indent="-285750">
              <a:buFont typeface="Arial" panose="020B0604020202020204" pitchFamily="34" charset="0"/>
              <a:buChar char="•"/>
            </a:pPr>
            <a:r>
              <a:rPr lang="vi-VN"/>
              <a:t>Công nghệ đa dạng.</a:t>
            </a:r>
            <a:endParaRPr lang="en-US"/>
          </a:p>
        </p:txBody>
      </p:sp>
      <p:pic>
        <p:nvPicPr>
          <p:cNvPr id="3" name="Picture 2">
            <a:extLst>
              <a:ext uri="{FF2B5EF4-FFF2-40B4-BE49-F238E27FC236}">
                <a16:creationId xmlns:a16="http://schemas.microsoft.com/office/drawing/2014/main" id="{D2F90146-D456-8B5F-79D2-E2F623608CA2}"/>
              </a:ext>
            </a:extLst>
          </p:cNvPr>
          <p:cNvPicPr>
            <a:picLocks noChangeAspect="1"/>
          </p:cNvPicPr>
          <p:nvPr/>
        </p:nvPicPr>
        <p:blipFill>
          <a:blip r:embed="rId3"/>
          <a:stretch>
            <a:fillRect/>
          </a:stretch>
        </p:blipFill>
        <p:spPr>
          <a:xfrm>
            <a:off x="5924747" y="1203938"/>
            <a:ext cx="2893959" cy="2948563"/>
          </a:xfrm>
          <a:prstGeom prst="rect">
            <a:avLst/>
          </a:prstGeom>
        </p:spPr>
      </p:pic>
      <p:sp>
        <p:nvSpPr>
          <p:cNvPr id="7" name="Google Shape;308;p32">
            <a:extLst>
              <a:ext uri="{FF2B5EF4-FFF2-40B4-BE49-F238E27FC236}">
                <a16:creationId xmlns:a16="http://schemas.microsoft.com/office/drawing/2014/main" id="{1EE0C77F-35C2-C106-2FA9-DE10948E734A}"/>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Microservices</a:t>
            </a:r>
            <a:endParaRPr lang="en-US" sz="3200"/>
          </a:p>
        </p:txBody>
      </p:sp>
      <p:cxnSp>
        <p:nvCxnSpPr>
          <p:cNvPr id="8" name="Google Shape;310;p32">
            <a:extLst>
              <a:ext uri="{FF2B5EF4-FFF2-40B4-BE49-F238E27FC236}">
                <a16:creationId xmlns:a16="http://schemas.microsoft.com/office/drawing/2014/main" id="{27C30CCA-33FC-6665-0EA3-6E2EDD4C8A39}"/>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155128209"/>
      </p:ext>
    </p:extLst>
  </p:cSld>
  <p:clrMapOvr>
    <a:masterClrMapping/>
  </p:clrMapOvr>
  <p:transition spd="slow">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2" name="Rectangle 1">
            <a:extLst>
              <a:ext uri="{FF2B5EF4-FFF2-40B4-BE49-F238E27FC236}">
                <a16:creationId xmlns:a16="http://schemas.microsoft.com/office/drawing/2014/main" id="{36D013B0-5CDE-DF76-7D0B-0DA9FEB1D66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06ABC7AA-7528-DA4D-DD12-FCE806C2A76F}"/>
              </a:ext>
            </a:extLst>
          </p:cNvPr>
          <p:cNvPicPr>
            <a:picLocks noChangeAspect="1"/>
          </p:cNvPicPr>
          <p:nvPr/>
        </p:nvPicPr>
        <p:blipFill>
          <a:blip r:embed="rId3"/>
          <a:stretch>
            <a:fillRect/>
          </a:stretch>
        </p:blipFill>
        <p:spPr>
          <a:xfrm>
            <a:off x="3750139" y="2799028"/>
            <a:ext cx="1623917" cy="1844363"/>
          </a:xfrm>
          <a:prstGeom prst="rect">
            <a:avLst/>
          </a:prstGeom>
        </p:spPr>
      </p:pic>
      <p:sp>
        <p:nvSpPr>
          <p:cNvPr id="8" name="Google Shape;308;p32">
            <a:extLst>
              <a:ext uri="{FF2B5EF4-FFF2-40B4-BE49-F238E27FC236}">
                <a16:creationId xmlns:a16="http://schemas.microsoft.com/office/drawing/2014/main" id="{C6150F04-3426-826D-B72A-051B297DA89E}"/>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IaC, IaaS</a:t>
            </a:r>
          </a:p>
        </p:txBody>
      </p:sp>
      <p:cxnSp>
        <p:nvCxnSpPr>
          <p:cNvPr id="9" name="Google Shape;310;p32">
            <a:extLst>
              <a:ext uri="{FF2B5EF4-FFF2-40B4-BE49-F238E27FC236}">
                <a16:creationId xmlns:a16="http://schemas.microsoft.com/office/drawing/2014/main" id="{165A665B-DEB7-90D8-4F68-D635FAF97E2B}"/>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0" name="Google Shape;324;p33">
            <a:extLst>
              <a:ext uri="{FF2B5EF4-FFF2-40B4-BE49-F238E27FC236}">
                <a16:creationId xmlns:a16="http://schemas.microsoft.com/office/drawing/2014/main" id="{25DE1A96-5BB4-873C-DE1A-2794245B5E45}"/>
              </a:ext>
            </a:extLst>
          </p:cNvPr>
          <p:cNvSpPr txBox="1">
            <a:spLocks/>
          </p:cNvSpPr>
          <p:nvPr/>
        </p:nvSpPr>
        <p:spPr>
          <a:xfrm>
            <a:off x="305421" y="1119676"/>
            <a:ext cx="3554855"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Infrastructure as Code </a:t>
            </a:r>
          </a:p>
        </p:txBody>
      </p:sp>
      <p:sp>
        <p:nvSpPr>
          <p:cNvPr id="14" name="Google Shape;309;p32">
            <a:extLst>
              <a:ext uri="{FF2B5EF4-FFF2-40B4-BE49-F238E27FC236}">
                <a16:creationId xmlns:a16="http://schemas.microsoft.com/office/drawing/2014/main" id="{FBC1FE4A-D124-BEEC-E15D-F80BCC01AB2B}"/>
              </a:ext>
            </a:extLst>
          </p:cNvPr>
          <p:cNvSpPr txBox="1">
            <a:spLocks/>
          </p:cNvSpPr>
          <p:nvPr/>
        </p:nvSpPr>
        <p:spPr>
          <a:xfrm>
            <a:off x="305421" y="1454636"/>
            <a:ext cx="8513354" cy="252420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0" indent="0">
              <a:buNone/>
            </a:pPr>
            <a:r>
              <a:rPr lang="vi-VN" i="1"/>
              <a:t>Terraform (Provisioning Infrastructure)</a:t>
            </a:r>
          </a:p>
          <a:p>
            <a:pPr marL="285750" indent="-285750">
              <a:buFont typeface="Arial" panose="020B0604020202020204" pitchFamily="34" charset="0"/>
              <a:buChar char="•"/>
            </a:pPr>
            <a:r>
              <a:rPr lang="vi-VN"/>
              <a:t>Tự động hóa việc quản lý cơ sở hạ tầng dưới dạng </a:t>
            </a:r>
            <a:r>
              <a:rPr lang="en-US"/>
              <a:t>mã</a:t>
            </a:r>
            <a:r>
              <a:rPr lang="vi-VN"/>
              <a:t>.</a:t>
            </a:r>
          </a:p>
          <a:p>
            <a:pPr marL="285750" indent="-285750">
              <a:buFont typeface="Arial" panose="020B0604020202020204" pitchFamily="34" charset="0"/>
              <a:buChar char="•"/>
            </a:pPr>
            <a:r>
              <a:rPr lang="vi-VN"/>
              <a:t>Định nghĩa hạ tầng của mình bằng các file cấu hình có thể đọc được và dễ dàng quản lý</a:t>
            </a:r>
            <a:r>
              <a:rPr lang="en-US"/>
              <a:t>.</a:t>
            </a:r>
            <a:endParaRPr lang="vi-VN"/>
          </a:p>
        </p:txBody>
      </p:sp>
    </p:spTree>
    <p:extLst>
      <p:ext uri="{BB962C8B-B14F-4D97-AF65-F5344CB8AC3E}">
        <p14:creationId xmlns:p14="http://schemas.microsoft.com/office/powerpoint/2010/main" val="3057187873"/>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0"/>
          <p:cNvSpPr txBox="1">
            <a:spLocks noGrp="1"/>
          </p:cNvSpPr>
          <p:nvPr>
            <p:ph type="title"/>
          </p:nvPr>
        </p:nvSpPr>
        <p:spPr>
          <a:xfrm>
            <a:off x="730825" y="535650"/>
            <a:ext cx="7682400" cy="467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Table of contents</a:t>
            </a:r>
            <a:endParaRPr/>
          </a:p>
        </p:txBody>
      </p:sp>
      <p:sp>
        <p:nvSpPr>
          <p:cNvPr id="253" name="Google Shape;253;p30"/>
          <p:cNvSpPr txBox="1">
            <a:spLocks noGrp="1"/>
          </p:cNvSpPr>
          <p:nvPr>
            <p:ph type="title" idx="2"/>
          </p:nvPr>
        </p:nvSpPr>
        <p:spPr>
          <a:xfrm rot="-60218" flipH="1">
            <a:off x="701566" y="2198808"/>
            <a:ext cx="1661355" cy="48877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255" name="Google Shape;255;p30"/>
          <p:cNvSpPr txBox="1">
            <a:spLocks noGrp="1"/>
          </p:cNvSpPr>
          <p:nvPr>
            <p:ph type="subTitle" idx="3"/>
          </p:nvPr>
        </p:nvSpPr>
        <p:spPr>
          <a:xfrm>
            <a:off x="714743" y="2862594"/>
            <a:ext cx="1635000" cy="610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t>Cơ sở lý thuyết</a:t>
            </a:r>
            <a:endParaRPr/>
          </a:p>
        </p:txBody>
      </p:sp>
      <p:sp>
        <p:nvSpPr>
          <p:cNvPr id="257" name="Google Shape;257;p30"/>
          <p:cNvSpPr txBox="1">
            <a:spLocks noGrp="1"/>
          </p:cNvSpPr>
          <p:nvPr>
            <p:ph type="subTitle" idx="5"/>
          </p:nvPr>
        </p:nvSpPr>
        <p:spPr>
          <a:xfrm>
            <a:off x="2729728" y="2862594"/>
            <a:ext cx="1635000" cy="610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t>Thiết kế hệ thống</a:t>
            </a:r>
            <a:endParaRPr/>
          </a:p>
        </p:txBody>
      </p:sp>
      <p:sp>
        <p:nvSpPr>
          <p:cNvPr id="259" name="Google Shape;259;p30"/>
          <p:cNvSpPr txBox="1">
            <a:spLocks noGrp="1"/>
          </p:cNvSpPr>
          <p:nvPr>
            <p:ph type="subTitle" idx="7"/>
          </p:nvPr>
        </p:nvSpPr>
        <p:spPr>
          <a:xfrm>
            <a:off x="4745311" y="2862594"/>
            <a:ext cx="1635000" cy="610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t>Hiện thực đề tài</a:t>
            </a:r>
            <a:endParaRPr/>
          </a:p>
        </p:txBody>
      </p:sp>
      <p:sp>
        <p:nvSpPr>
          <p:cNvPr id="261" name="Google Shape;261;p30"/>
          <p:cNvSpPr txBox="1">
            <a:spLocks noGrp="1"/>
          </p:cNvSpPr>
          <p:nvPr>
            <p:ph type="subTitle" idx="9"/>
          </p:nvPr>
        </p:nvSpPr>
        <p:spPr>
          <a:xfrm>
            <a:off x="6760893" y="2862594"/>
            <a:ext cx="1635000" cy="610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Demo</a:t>
            </a:r>
            <a:endParaRPr/>
          </a:p>
        </p:txBody>
      </p:sp>
      <p:sp>
        <p:nvSpPr>
          <p:cNvPr id="262" name="Google Shape;262;p30"/>
          <p:cNvSpPr txBox="1">
            <a:spLocks noGrp="1"/>
          </p:cNvSpPr>
          <p:nvPr>
            <p:ph type="title" idx="13"/>
          </p:nvPr>
        </p:nvSpPr>
        <p:spPr>
          <a:xfrm rot="60218">
            <a:off x="2716949" y="2198808"/>
            <a:ext cx="1661355" cy="48877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263" name="Google Shape;263;p30"/>
          <p:cNvSpPr txBox="1">
            <a:spLocks noGrp="1"/>
          </p:cNvSpPr>
          <p:nvPr>
            <p:ph type="title" idx="14"/>
          </p:nvPr>
        </p:nvSpPr>
        <p:spPr>
          <a:xfrm rot="-60218" flipH="1">
            <a:off x="4732332" y="2198808"/>
            <a:ext cx="1661355" cy="488772"/>
          </a:xfrm>
          <a:prstGeom prst="rect">
            <a:avLst/>
          </a:prstGeom>
          <a:solidFill>
            <a:srgbClr val="FFC000"/>
          </a:solidFill>
        </p:spPr>
        <p:txBody>
          <a:bodyPr spcFirstLastPara="1" wrap="square" lIns="0" tIns="0" rIns="0" bIns="0" anchor="ctr" anchorCtr="0">
            <a:noAutofit/>
          </a:bodyPr>
          <a:lstStyle/>
          <a:p>
            <a:pPr marL="0" lvl="0" indent="0" algn="ctr" rtl="0">
              <a:spcBef>
                <a:spcPts val="0"/>
              </a:spcBef>
              <a:spcAft>
                <a:spcPts val="0"/>
              </a:spcAft>
              <a:buNone/>
            </a:pPr>
            <a:r>
              <a:rPr lang="en">
                <a:solidFill>
                  <a:schemeClr val="accent2"/>
                </a:solidFill>
              </a:rPr>
              <a:t>03</a:t>
            </a:r>
            <a:endParaRPr>
              <a:solidFill>
                <a:schemeClr val="accent2"/>
              </a:solidFill>
            </a:endParaRPr>
          </a:p>
        </p:txBody>
      </p:sp>
      <p:sp>
        <p:nvSpPr>
          <p:cNvPr id="264" name="Google Shape;264;p30"/>
          <p:cNvSpPr txBox="1">
            <a:spLocks noGrp="1"/>
          </p:cNvSpPr>
          <p:nvPr>
            <p:ph type="title" idx="15"/>
          </p:nvPr>
        </p:nvSpPr>
        <p:spPr>
          <a:xfrm rot="60218">
            <a:off x="6747716" y="2198808"/>
            <a:ext cx="1661355" cy="488772"/>
          </a:xfrm>
          <a:prstGeom prst="rect">
            <a:avLst/>
          </a:prstGeom>
          <a:solidFill>
            <a:schemeClr val="tx2"/>
          </a:solidFill>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cxnSp>
        <p:nvCxnSpPr>
          <p:cNvPr id="265" name="Google Shape;265;p30"/>
          <p:cNvCxnSpPr/>
          <p:nvPr/>
        </p:nvCxnSpPr>
        <p:spPr>
          <a:xfrm>
            <a:off x="1392225" y="1033750"/>
            <a:ext cx="63594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 name="Picture 4">
            <a:extLst>
              <a:ext uri="{FF2B5EF4-FFF2-40B4-BE49-F238E27FC236}">
                <a16:creationId xmlns:a16="http://schemas.microsoft.com/office/drawing/2014/main" id="{96A011D9-E9E8-C81A-0A1C-F0426BAD34C9}"/>
              </a:ext>
            </a:extLst>
          </p:cNvPr>
          <p:cNvPicPr>
            <a:picLocks noChangeAspect="1"/>
          </p:cNvPicPr>
          <p:nvPr/>
        </p:nvPicPr>
        <p:blipFill>
          <a:blip r:embed="rId3"/>
          <a:stretch>
            <a:fillRect/>
          </a:stretch>
        </p:blipFill>
        <p:spPr>
          <a:xfrm>
            <a:off x="3569468" y="2716737"/>
            <a:ext cx="2005064" cy="2005064"/>
          </a:xfrm>
          <a:prstGeom prst="rect">
            <a:avLst/>
          </a:prstGeom>
        </p:spPr>
      </p:pic>
      <p:sp>
        <p:nvSpPr>
          <p:cNvPr id="7" name="Google Shape;308;p32">
            <a:extLst>
              <a:ext uri="{FF2B5EF4-FFF2-40B4-BE49-F238E27FC236}">
                <a16:creationId xmlns:a16="http://schemas.microsoft.com/office/drawing/2014/main" id="{B8DA198B-DCEB-A26B-21CB-C827C5D2014F}"/>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IaC, IaaS</a:t>
            </a:r>
          </a:p>
        </p:txBody>
      </p:sp>
      <p:cxnSp>
        <p:nvCxnSpPr>
          <p:cNvPr id="8" name="Google Shape;310;p32">
            <a:extLst>
              <a:ext uri="{FF2B5EF4-FFF2-40B4-BE49-F238E27FC236}">
                <a16:creationId xmlns:a16="http://schemas.microsoft.com/office/drawing/2014/main" id="{4BF89987-2DB0-568D-2C41-2469D9800083}"/>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9" name="Google Shape;324;p33">
            <a:extLst>
              <a:ext uri="{FF2B5EF4-FFF2-40B4-BE49-F238E27FC236}">
                <a16:creationId xmlns:a16="http://schemas.microsoft.com/office/drawing/2014/main" id="{9ADDD94E-918F-C1CB-1B1E-603795E42086}"/>
              </a:ext>
            </a:extLst>
          </p:cNvPr>
          <p:cNvSpPr txBox="1">
            <a:spLocks/>
          </p:cNvSpPr>
          <p:nvPr/>
        </p:nvSpPr>
        <p:spPr>
          <a:xfrm>
            <a:off x="305421" y="1119676"/>
            <a:ext cx="3554855"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Infrastructure as Code </a:t>
            </a:r>
          </a:p>
        </p:txBody>
      </p:sp>
      <p:sp>
        <p:nvSpPr>
          <p:cNvPr id="10" name="Google Shape;309;p32">
            <a:extLst>
              <a:ext uri="{FF2B5EF4-FFF2-40B4-BE49-F238E27FC236}">
                <a16:creationId xmlns:a16="http://schemas.microsoft.com/office/drawing/2014/main" id="{3DB82DAF-A13D-C374-8157-00595C9B4482}"/>
              </a:ext>
            </a:extLst>
          </p:cNvPr>
          <p:cNvSpPr txBox="1">
            <a:spLocks/>
          </p:cNvSpPr>
          <p:nvPr/>
        </p:nvSpPr>
        <p:spPr>
          <a:xfrm>
            <a:off x="305421" y="1454636"/>
            <a:ext cx="8513354" cy="252420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0" indent="0">
              <a:buNone/>
            </a:pPr>
            <a:r>
              <a:rPr lang="vi-VN" i="1"/>
              <a:t>Ansible (Configuration Management)</a:t>
            </a:r>
          </a:p>
          <a:p>
            <a:pPr marL="285750" indent="-285750">
              <a:buFont typeface="Arial" panose="020B0604020202020204" pitchFamily="34" charset="0"/>
              <a:buChar char="•"/>
            </a:pPr>
            <a:r>
              <a:rPr lang="vi-VN"/>
              <a:t>Tự động hóa việc quản lý cấu hình, triển khai ứng dụng.</a:t>
            </a:r>
          </a:p>
          <a:p>
            <a:pPr marL="285750" indent="-285750">
              <a:buFont typeface="Arial" panose="020B0604020202020204" pitchFamily="34" charset="0"/>
              <a:buChar char="•"/>
            </a:pPr>
            <a:r>
              <a:rPr lang="vi-VN"/>
              <a:t>Không yêu cầu cài đặt các agent trên các máy đích.</a:t>
            </a:r>
          </a:p>
          <a:p>
            <a:pPr marL="285750" indent="-285750">
              <a:buFont typeface="Arial" panose="020B0604020202020204" pitchFamily="34" charset="0"/>
              <a:buChar char="•"/>
            </a:pPr>
            <a:r>
              <a:rPr lang="vi-VN"/>
              <a:t>Sử dụng ngôn ngữ YAML để định nghĩa các playbook</a:t>
            </a:r>
          </a:p>
        </p:txBody>
      </p:sp>
    </p:spTree>
    <p:extLst>
      <p:ext uri="{BB962C8B-B14F-4D97-AF65-F5344CB8AC3E}">
        <p14:creationId xmlns:p14="http://schemas.microsoft.com/office/powerpoint/2010/main" val="561255236"/>
      </p:ext>
    </p:extLst>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11" name="Google Shape;309;p32">
            <a:extLst>
              <a:ext uri="{FF2B5EF4-FFF2-40B4-BE49-F238E27FC236}">
                <a16:creationId xmlns:a16="http://schemas.microsoft.com/office/drawing/2014/main" id="{FC76150E-CA93-5268-A03D-781E389F728F}"/>
              </a:ext>
            </a:extLst>
          </p:cNvPr>
          <p:cNvSpPr txBox="1">
            <a:spLocks/>
          </p:cNvSpPr>
          <p:nvPr/>
        </p:nvSpPr>
        <p:spPr>
          <a:xfrm>
            <a:off x="305421" y="1454636"/>
            <a:ext cx="8513354" cy="252420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0" indent="0">
              <a:buNone/>
            </a:pPr>
            <a:r>
              <a:rPr lang="vi-VN"/>
              <a:t>AWS cung cấp nhiều dịch vụ IaaS cho phép người dùng truy cập và quản lý tài nguyên cơ sở hạ tầng như máy chủ, lưu trữ và mạng.</a:t>
            </a:r>
            <a:endParaRPr lang="en-US"/>
          </a:p>
          <a:p>
            <a:pPr marL="285750" indent="-285750">
              <a:buFont typeface="Arial" panose="020B0604020202020204" pitchFamily="34" charset="0"/>
              <a:buChar char="•"/>
            </a:pPr>
            <a:r>
              <a:rPr lang="vi-VN"/>
              <a:t>Amazon EC2 (Elastic Compute Cloud)</a:t>
            </a:r>
          </a:p>
          <a:p>
            <a:pPr marL="285750" indent="-285750">
              <a:buFont typeface="Arial" panose="020B0604020202020204" pitchFamily="34" charset="0"/>
              <a:buChar char="•"/>
            </a:pPr>
            <a:r>
              <a:rPr lang="vi-VN"/>
              <a:t>Amazon VPC (Virtual Private Cloud)</a:t>
            </a:r>
          </a:p>
          <a:p>
            <a:pPr marL="285750" indent="-285750">
              <a:buFont typeface="Arial" panose="020B0604020202020204" pitchFamily="34" charset="0"/>
              <a:buChar char="•"/>
            </a:pPr>
            <a:r>
              <a:rPr lang="vi-VN"/>
              <a:t>Amazon EBS (Elastic Block Store)</a:t>
            </a:r>
            <a:endParaRPr lang="en-US"/>
          </a:p>
          <a:p>
            <a:pPr marL="285750" indent="-285750">
              <a:buFont typeface="Arial" panose="020B0604020202020204" pitchFamily="34" charset="0"/>
              <a:buChar char="•"/>
            </a:pPr>
            <a:r>
              <a:rPr lang="en-US"/>
              <a:t>Amazon S3 (Simple Storage Service)</a:t>
            </a:r>
            <a:endParaRPr lang="vi-VN"/>
          </a:p>
        </p:txBody>
      </p:sp>
      <p:pic>
        <p:nvPicPr>
          <p:cNvPr id="3" name="Picture 2">
            <a:extLst>
              <a:ext uri="{FF2B5EF4-FFF2-40B4-BE49-F238E27FC236}">
                <a16:creationId xmlns:a16="http://schemas.microsoft.com/office/drawing/2014/main" id="{5111BC52-2797-C64D-67CD-A49D49EDD25A}"/>
              </a:ext>
            </a:extLst>
          </p:cNvPr>
          <p:cNvPicPr>
            <a:picLocks noChangeAspect="1"/>
          </p:cNvPicPr>
          <p:nvPr/>
        </p:nvPicPr>
        <p:blipFill>
          <a:blip r:embed="rId3"/>
          <a:stretch>
            <a:fillRect/>
          </a:stretch>
        </p:blipFill>
        <p:spPr>
          <a:xfrm>
            <a:off x="3215374" y="2716737"/>
            <a:ext cx="2693447" cy="2244266"/>
          </a:xfrm>
          <a:prstGeom prst="rect">
            <a:avLst/>
          </a:prstGeom>
        </p:spPr>
      </p:pic>
      <p:sp>
        <p:nvSpPr>
          <p:cNvPr id="5" name="Google Shape;308;p32">
            <a:extLst>
              <a:ext uri="{FF2B5EF4-FFF2-40B4-BE49-F238E27FC236}">
                <a16:creationId xmlns:a16="http://schemas.microsoft.com/office/drawing/2014/main" id="{B5C8E2EF-AB75-28F9-8E89-1BC331D1DB5F}"/>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IaC, IaaS</a:t>
            </a:r>
          </a:p>
        </p:txBody>
      </p:sp>
      <p:cxnSp>
        <p:nvCxnSpPr>
          <p:cNvPr id="6" name="Google Shape;310;p32">
            <a:extLst>
              <a:ext uri="{FF2B5EF4-FFF2-40B4-BE49-F238E27FC236}">
                <a16:creationId xmlns:a16="http://schemas.microsoft.com/office/drawing/2014/main" id="{4E082A8A-6FB7-3E65-5AC7-74C23396CC68}"/>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0" name="Google Shape;324;p33">
            <a:extLst>
              <a:ext uri="{FF2B5EF4-FFF2-40B4-BE49-F238E27FC236}">
                <a16:creationId xmlns:a16="http://schemas.microsoft.com/office/drawing/2014/main" id="{A3B75D4C-E7CE-E6D1-724A-24B7B56D8255}"/>
              </a:ext>
            </a:extLst>
          </p:cNvPr>
          <p:cNvSpPr txBox="1">
            <a:spLocks/>
          </p:cNvSpPr>
          <p:nvPr/>
        </p:nvSpPr>
        <p:spPr>
          <a:xfrm>
            <a:off x="305421" y="1119676"/>
            <a:ext cx="3554855"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Infrastructure as a Service</a:t>
            </a:r>
          </a:p>
        </p:txBody>
      </p:sp>
    </p:spTree>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4" name="Picture 3">
            <a:extLst>
              <a:ext uri="{FF2B5EF4-FFF2-40B4-BE49-F238E27FC236}">
                <a16:creationId xmlns:a16="http://schemas.microsoft.com/office/drawing/2014/main" id="{F2D2F081-A43C-B7BC-B3BB-AB22487DD598}"/>
              </a:ext>
            </a:extLst>
          </p:cNvPr>
          <p:cNvPicPr>
            <a:picLocks noChangeAspect="1"/>
          </p:cNvPicPr>
          <p:nvPr/>
        </p:nvPicPr>
        <p:blipFill>
          <a:blip r:embed="rId3"/>
          <a:stretch>
            <a:fillRect/>
          </a:stretch>
        </p:blipFill>
        <p:spPr>
          <a:xfrm>
            <a:off x="3688478" y="2718476"/>
            <a:ext cx="1747239" cy="1747239"/>
          </a:xfrm>
          <a:prstGeom prst="rect">
            <a:avLst/>
          </a:prstGeom>
        </p:spPr>
      </p:pic>
      <p:sp>
        <p:nvSpPr>
          <p:cNvPr id="7" name="Google Shape;309;p32">
            <a:extLst>
              <a:ext uri="{FF2B5EF4-FFF2-40B4-BE49-F238E27FC236}">
                <a16:creationId xmlns:a16="http://schemas.microsoft.com/office/drawing/2014/main" id="{C3D37259-D8BA-56AC-FA4D-C052041C8F91}"/>
              </a:ext>
            </a:extLst>
          </p:cNvPr>
          <p:cNvSpPr txBox="1">
            <a:spLocks/>
          </p:cNvSpPr>
          <p:nvPr/>
        </p:nvSpPr>
        <p:spPr>
          <a:xfrm>
            <a:off x="305421" y="1067893"/>
            <a:ext cx="8513354" cy="252420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285750" indent="-285750">
              <a:buFont typeface="Arial" panose="020B0604020202020204" pitchFamily="34" charset="0"/>
              <a:buChar char="•"/>
            </a:pPr>
            <a:r>
              <a:rPr lang="vi-VN"/>
              <a:t>K3s là một phiên bản nhẹ của Kubernetes, tối ưu hóa cho việc triển khai và quản lý các ứng dụng container hóa trong môi trường sản xuất nhẹ.</a:t>
            </a:r>
            <a:endParaRPr lang="en-US"/>
          </a:p>
          <a:p>
            <a:pPr marL="285750" indent="-285750">
              <a:buFont typeface="Arial" panose="020B0604020202020204" pitchFamily="34" charset="0"/>
              <a:buChar char="•"/>
            </a:pPr>
            <a:r>
              <a:rPr lang="vi-VN"/>
              <a:t>K3s cho phép triển khai nhanh chóng và đơn giản, giảm thiểu các yêu cầu về tài nguyên.</a:t>
            </a:r>
            <a:endParaRPr lang="en-US"/>
          </a:p>
          <a:p>
            <a:pPr marL="285750" indent="-285750">
              <a:buFont typeface="Arial" panose="020B0604020202020204" pitchFamily="34" charset="0"/>
              <a:buChar char="•"/>
            </a:pPr>
            <a:r>
              <a:rPr lang="vi-VN"/>
              <a:t>Hệ thống giúp gom nhóm các container thành ứng dụng, tạo điều kiện thuận lợi cho việc quản lý.</a:t>
            </a:r>
          </a:p>
        </p:txBody>
      </p:sp>
      <p:sp>
        <p:nvSpPr>
          <p:cNvPr id="8" name="Google Shape;308;p32">
            <a:extLst>
              <a:ext uri="{FF2B5EF4-FFF2-40B4-BE49-F238E27FC236}">
                <a16:creationId xmlns:a16="http://schemas.microsoft.com/office/drawing/2014/main" id="{66D399EC-8C03-9460-B114-42175376D56A}"/>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Kubernetes (K3s)</a:t>
            </a:r>
          </a:p>
        </p:txBody>
      </p:sp>
      <p:cxnSp>
        <p:nvCxnSpPr>
          <p:cNvPr id="9" name="Google Shape;310;p32">
            <a:extLst>
              <a:ext uri="{FF2B5EF4-FFF2-40B4-BE49-F238E27FC236}">
                <a16:creationId xmlns:a16="http://schemas.microsoft.com/office/drawing/2014/main" id="{E3FA2D1A-44D8-D847-CE55-864D4A0EACCD}"/>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pic>
        <p:nvPicPr>
          <p:cNvPr id="2050" name="Picture 2" descr="k3s: Enable Traefik dashboard | JurgenAllewijn.nl">
            <a:extLst>
              <a:ext uri="{FF2B5EF4-FFF2-40B4-BE49-F238E27FC236}">
                <a16:creationId xmlns:a16="http://schemas.microsoft.com/office/drawing/2014/main" id="{7BEE1443-96DA-990B-6A94-0FC48CC51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0536" y="3880260"/>
            <a:ext cx="872929" cy="71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476386"/>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89" name="Google Shape;289;p31"/>
          <p:cNvSpPr txBox="1">
            <a:spLocks noGrp="1"/>
          </p:cNvSpPr>
          <p:nvPr>
            <p:ph type="title" idx="2"/>
          </p:nvPr>
        </p:nvSpPr>
        <p:spPr>
          <a:xfrm flipH="1">
            <a:off x="2229450" y="2690526"/>
            <a:ext cx="4685100" cy="558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Thiết kế hệ thống</a:t>
            </a:r>
            <a:endParaRPr/>
          </a:p>
        </p:txBody>
      </p:sp>
      <p:sp>
        <p:nvSpPr>
          <p:cNvPr id="290" name="Google Shape;290;p31"/>
          <p:cNvSpPr txBox="1">
            <a:spLocks noGrp="1"/>
          </p:cNvSpPr>
          <p:nvPr>
            <p:ph type="title"/>
          </p:nvPr>
        </p:nvSpPr>
        <p:spPr>
          <a:xfrm rot="-59787">
            <a:off x="3002162" y="1276077"/>
            <a:ext cx="3139675" cy="1095768"/>
          </a:xfrm>
          <a:prstGeom prst="rect">
            <a:avLst/>
          </a:prstGeom>
          <a:solidFill>
            <a:schemeClr val="bg2"/>
          </a:solidFill>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cxnSp>
        <p:nvCxnSpPr>
          <p:cNvPr id="292" name="Google Shape;292;p31"/>
          <p:cNvCxnSpPr/>
          <p:nvPr/>
        </p:nvCxnSpPr>
        <p:spPr>
          <a:xfrm>
            <a:off x="2377650" y="3324129"/>
            <a:ext cx="43887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06109529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7" name="Google Shape;308;p32">
            <a:extLst>
              <a:ext uri="{FF2B5EF4-FFF2-40B4-BE49-F238E27FC236}">
                <a16:creationId xmlns:a16="http://schemas.microsoft.com/office/drawing/2014/main" id="{1EE0C77F-35C2-C106-2FA9-DE10948E734A}"/>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Mô hình mạng</a:t>
            </a:r>
            <a:endParaRPr lang="en-US" sz="3200"/>
          </a:p>
        </p:txBody>
      </p:sp>
      <p:cxnSp>
        <p:nvCxnSpPr>
          <p:cNvPr id="8" name="Google Shape;310;p32">
            <a:extLst>
              <a:ext uri="{FF2B5EF4-FFF2-40B4-BE49-F238E27FC236}">
                <a16:creationId xmlns:a16="http://schemas.microsoft.com/office/drawing/2014/main" id="{27C30CCA-33FC-6665-0EA3-6E2EDD4C8A39}"/>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pic>
        <p:nvPicPr>
          <p:cNvPr id="2" name="Picture 2">
            <a:extLst>
              <a:ext uri="{FF2B5EF4-FFF2-40B4-BE49-F238E27FC236}">
                <a16:creationId xmlns:a16="http://schemas.microsoft.com/office/drawing/2014/main" id="{3459F5EC-FB4C-01BC-1A26-A6CBF69F2B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849" y="1080869"/>
            <a:ext cx="7662301" cy="3938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651213"/>
      </p:ext>
    </p:extLst>
  </p:cSld>
  <p:clrMapOvr>
    <a:masterClrMapping/>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7" name="Google Shape;308;p32">
            <a:extLst>
              <a:ext uri="{FF2B5EF4-FFF2-40B4-BE49-F238E27FC236}">
                <a16:creationId xmlns:a16="http://schemas.microsoft.com/office/drawing/2014/main" id="{1EE0C77F-35C2-C106-2FA9-DE10948E734A}"/>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Bảng phân chia địa chỉ</a:t>
            </a:r>
          </a:p>
        </p:txBody>
      </p:sp>
      <p:cxnSp>
        <p:nvCxnSpPr>
          <p:cNvPr id="8" name="Google Shape;310;p32">
            <a:extLst>
              <a:ext uri="{FF2B5EF4-FFF2-40B4-BE49-F238E27FC236}">
                <a16:creationId xmlns:a16="http://schemas.microsoft.com/office/drawing/2014/main" id="{27C30CCA-33FC-6665-0EA3-6E2EDD4C8A39}"/>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3" name="Table 2">
            <a:extLst>
              <a:ext uri="{FF2B5EF4-FFF2-40B4-BE49-F238E27FC236}">
                <a16:creationId xmlns:a16="http://schemas.microsoft.com/office/drawing/2014/main" id="{EFDC099F-A991-17C8-B3FC-60D6011C42DE}"/>
              </a:ext>
            </a:extLst>
          </p:cNvPr>
          <p:cNvGraphicFramePr>
            <a:graphicFrameLocks noGrp="1"/>
          </p:cNvGraphicFramePr>
          <p:nvPr>
            <p:extLst>
              <p:ext uri="{D42A27DB-BD31-4B8C-83A1-F6EECF244321}">
                <p14:modId xmlns:p14="http://schemas.microsoft.com/office/powerpoint/2010/main" val="2186251373"/>
              </p:ext>
            </p:extLst>
          </p:nvPr>
        </p:nvGraphicFramePr>
        <p:xfrm>
          <a:off x="305420" y="1418735"/>
          <a:ext cx="8513352" cy="3106131"/>
        </p:xfrm>
        <a:graphic>
          <a:graphicData uri="http://schemas.openxmlformats.org/drawingml/2006/table">
            <a:tbl>
              <a:tblPr firstRow="1" bandRow="1">
                <a:tableStyleId>{C0522498-0E8A-4904-AC63-B8FF9165C6AC}</a:tableStyleId>
              </a:tblPr>
              <a:tblGrid>
                <a:gridCol w="2128338">
                  <a:extLst>
                    <a:ext uri="{9D8B030D-6E8A-4147-A177-3AD203B41FA5}">
                      <a16:colId xmlns:a16="http://schemas.microsoft.com/office/drawing/2014/main" val="2993787440"/>
                    </a:ext>
                  </a:extLst>
                </a:gridCol>
                <a:gridCol w="2128338">
                  <a:extLst>
                    <a:ext uri="{9D8B030D-6E8A-4147-A177-3AD203B41FA5}">
                      <a16:colId xmlns:a16="http://schemas.microsoft.com/office/drawing/2014/main" val="2244388914"/>
                    </a:ext>
                  </a:extLst>
                </a:gridCol>
                <a:gridCol w="2128338">
                  <a:extLst>
                    <a:ext uri="{9D8B030D-6E8A-4147-A177-3AD203B41FA5}">
                      <a16:colId xmlns:a16="http://schemas.microsoft.com/office/drawing/2014/main" val="4043322209"/>
                    </a:ext>
                  </a:extLst>
                </a:gridCol>
                <a:gridCol w="2128338">
                  <a:extLst>
                    <a:ext uri="{9D8B030D-6E8A-4147-A177-3AD203B41FA5}">
                      <a16:colId xmlns:a16="http://schemas.microsoft.com/office/drawing/2014/main" val="1206914754"/>
                    </a:ext>
                  </a:extLst>
                </a:gridCol>
              </a:tblGrid>
              <a:tr h="443733">
                <a:tc>
                  <a:txBody>
                    <a:bodyPr/>
                    <a:lstStyle/>
                    <a:p>
                      <a:pPr algn="ctr">
                        <a:lnSpc>
                          <a:spcPct val="150000"/>
                        </a:lnSpc>
                      </a:pPr>
                      <a:r>
                        <a:rPr lang="en-US" b="1"/>
                        <a:t>VPC</a:t>
                      </a:r>
                    </a:p>
                  </a:txBody>
                  <a:tcPr/>
                </a:tc>
                <a:tc>
                  <a:txBody>
                    <a:bodyPr/>
                    <a:lstStyle/>
                    <a:p>
                      <a:pPr algn="ctr">
                        <a:lnSpc>
                          <a:spcPct val="150000"/>
                        </a:lnSpc>
                      </a:pPr>
                      <a:r>
                        <a:rPr lang="en-US" b="1"/>
                        <a:t>Subnet</a:t>
                      </a:r>
                    </a:p>
                  </a:txBody>
                  <a:tcPr/>
                </a:tc>
                <a:tc>
                  <a:txBody>
                    <a:bodyPr/>
                    <a:lstStyle/>
                    <a:p>
                      <a:pPr algn="ctr">
                        <a:lnSpc>
                          <a:spcPct val="150000"/>
                        </a:lnSpc>
                      </a:pPr>
                      <a:r>
                        <a:rPr lang="en-US" b="1"/>
                        <a:t>Host</a:t>
                      </a:r>
                    </a:p>
                  </a:txBody>
                  <a:tcPr/>
                </a:tc>
                <a:tc>
                  <a:txBody>
                    <a:bodyPr/>
                    <a:lstStyle/>
                    <a:p>
                      <a:pPr algn="ctr">
                        <a:lnSpc>
                          <a:spcPct val="150000"/>
                        </a:lnSpc>
                      </a:pPr>
                      <a:r>
                        <a:rPr lang="en-US" b="1"/>
                        <a:t>Server(s)</a:t>
                      </a:r>
                    </a:p>
                  </a:txBody>
                  <a:tcPr/>
                </a:tc>
                <a:extLst>
                  <a:ext uri="{0D108BD9-81ED-4DB2-BD59-A6C34878D82A}">
                    <a16:rowId xmlns:a16="http://schemas.microsoft.com/office/drawing/2014/main" val="4136623707"/>
                  </a:ext>
                </a:extLst>
              </a:tr>
              <a:tr h="443733">
                <a:tc rowSpan="6">
                  <a:txBody>
                    <a:bodyPr/>
                    <a:lstStyle/>
                    <a:p>
                      <a:pPr algn="ctr">
                        <a:lnSpc>
                          <a:spcPct val="150000"/>
                        </a:lnSpc>
                      </a:pPr>
                      <a:r>
                        <a:rPr lang="en-US"/>
                        <a:t>192.168.0.0/16</a:t>
                      </a:r>
                    </a:p>
                  </a:txBody>
                  <a:tcPr anchor="ctr"/>
                </a:tc>
                <a:tc rowSpan="3">
                  <a:txBody>
                    <a:bodyPr/>
                    <a:lstStyle/>
                    <a:p>
                      <a:pPr algn="ctr">
                        <a:lnSpc>
                          <a:spcPct val="150000"/>
                        </a:lnSpc>
                      </a:pPr>
                      <a:r>
                        <a:rPr lang="en-US"/>
                        <a:t>192.168.110.0/24</a:t>
                      </a:r>
                    </a:p>
                  </a:txBody>
                  <a:tcPr anchor="ctr"/>
                </a:tc>
                <a:tc>
                  <a:txBody>
                    <a:bodyPr/>
                    <a:lstStyle/>
                    <a:p>
                      <a:pPr algn="ctr">
                        <a:lnSpc>
                          <a:spcPct val="150000"/>
                        </a:lnSpc>
                      </a:pPr>
                      <a:r>
                        <a:rPr lang="en-US"/>
                        <a:t>192.168.110.10</a:t>
                      </a:r>
                    </a:p>
                  </a:txBody>
                  <a:tcPr anchor="ctr"/>
                </a:tc>
                <a:tc>
                  <a:txBody>
                    <a:bodyPr/>
                    <a:lstStyle/>
                    <a:p>
                      <a:pPr algn="ctr">
                        <a:lnSpc>
                          <a:spcPct val="150000"/>
                        </a:lnSpc>
                      </a:pPr>
                      <a:r>
                        <a:rPr lang="en-US"/>
                        <a:t>K3s Master</a:t>
                      </a:r>
                    </a:p>
                  </a:txBody>
                  <a:tcPr anchor="ctr"/>
                </a:tc>
                <a:extLst>
                  <a:ext uri="{0D108BD9-81ED-4DB2-BD59-A6C34878D82A}">
                    <a16:rowId xmlns:a16="http://schemas.microsoft.com/office/drawing/2014/main" val="2324990695"/>
                  </a:ext>
                </a:extLst>
              </a:tr>
              <a:tr h="443733">
                <a:tc vMerge="1">
                  <a:txBody>
                    <a:bodyPr/>
                    <a:lstStyle/>
                    <a:p>
                      <a:endParaRPr lang="en-US"/>
                    </a:p>
                  </a:txBody>
                  <a:tcPr/>
                </a:tc>
                <a:tc vMerge="1">
                  <a:txBody>
                    <a:bodyPr/>
                    <a:lstStyle/>
                    <a:p>
                      <a:endParaRPr lang="en-US"/>
                    </a:p>
                  </a:txBody>
                  <a:tcPr/>
                </a:tc>
                <a:tc>
                  <a:txBody>
                    <a:bodyPr/>
                    <a:lstStyle/>
                    <a:p>
                      <a:pPr algn="ctr">
                        <a:lnSpc>
                          <a:spcPct val="150000"/>
                        </a:lnSpc>
                      </a:pPr>
                      <a:r>
                        <a:rPr lang="en-US"/>
                        <a:t>192.168.110.11</a:t>
                      </a:r>
                    </a:p>
                  </a:txBody>
                  <a:tcPr anchor="ctr"/>
                </a:tc>
                <a:tc>
                  <a:txBody>
                    <a:bodyPr/>
                    <a:lstStyle/>
                    <a:p>
                      <a:pPr algn="ctr">
                        <a:lnSpc>
                          <a:spcPct val="150000"/>
                        </a:lnSpc>
                      </a:pPr>
                      <a:r>
                        <a:rPr lang="en-US"/>
                        <a:t>K3s Worker 1</a:t>
                      </a:r>
                    </a:p>
                  </a:txBody>
                  <a:tcPr anchor="ctr"/>
                </a:tc>
                <a:extLst>
                  <a:ext uri="{0D108BD9-81ED-4DB2-BD59-A6C34878D82A}">
                    <a16:rowId xmlns:a16="http://schemas.microsoft.com/office/drawing/2014/main" val="3797016829"/>
                  </a:ext>
                </a:extLst>
              </a:tr>
              <a:tr h="443733">
                <a:tc vMerge="1">
                  <a:txBody>
                    <a:bodyPr/>
                    <a:lstStyle/>
                    <a:p>
                      <a:endParaRPr lang="en-US"/>
                    </a:p>
                  </a:txBody>
                  <a:tcPr/>
                </a:tc>
                <a:tc vMerge="1">
                  <a:txBody>
                    <a:bodyPr/>
                    <a:lstStyle/>
                    <a:p>
                      <a:endParaRPr lang="en-US"/>
                    </a:p>
                  </a:txBody>
                  <a:tcPr/>
                </a:tc>
                <a:tc>
                  <a:txBody>
                    <a:bodyPr/>
                    <a:lstStyle/>
                    <a:p>
                      <a:pPr algn="ctr">
                        <a:lnSpc>
                          <a:spcPct val="150000"/>
                        </a:lnSpc>
                      </a:pPr>
                      <a:r>
                        <a:rPr lang="en-US"/>
                        <a:t>192.168.110.12</a:t>
                      </a:r>
                    </a:p>
                  </a:txBody>
                  <a:tcPr anchor="ctr"/>
                </a:tc>
                <a:tc>
                  <a:txBody>
                    <a:bodyPr/>
                    <a:lstStyle/>
                    <a:p>
                      <a:pPr algn="ctr">
                        <a:lnSpc>
                          <a:spcPct val="150000"/>
                        </a:lnSpc>
                      </a:pPr>
                      <a:r>
                        <a:rPr lang="en-US"/>
                        <a:t>K3s Worker 2</a:t>
                      </a:r>
                    </a:p>
                  </a:txBody>
                  <a:tcPr anchor="ctr"/>
                </a:tc>
                <a:extLst>
                  <a:ext uri="{0D108BD9-81ED-4DB2-BD59-A6C34878D82A}">
                    <a16:rowId xmlns:a16="http://schemas.microsoft.com/office/drawing/2014/main" val="3367001312"/>
                  </a:ext>
                </a:extLst>
              </a:tr>
              <a:tr h="443733">
                <a:tc vMerge="1">
                  <a:txBody>
                    <a:bodyPr/>
                    <a:lstStyle/>
                    <a:p>
                      <a:endParaRPr lang="en-US"/>
                    </a:p>
                  </a:txBody>
                  <a:tcPr/>
                </a:tc>
                <a:tc rowSpan="2">
                  <a:txBody>
                    <a:bodyPr/>
                    <a:lstStyle/>
                    <a:p>
                      <a:pPr algn="ctr">
                        <a:lnSpc>
                          <a:spcPct val="150000"/>
                        </a:lnSpc>
                      </a:pPr>
                      <a:r>
                        <a:rPr lang="en-US"/>
                        <a:t>192.168.120.0/24</a:t>
                      </a:r>
                    </a:p>
                  </a:txBody>
                  <a:tcPr anchor="ctr"/>
                </a:tc>
                <a:tc>
                  <a:txBody>
                    <a:bodyPr/>
                    <a:lstStyle/>
                    <a:p>
                      <a:pPr algn="ctr">
                        <a:lnSpc>
                          <a:spcPct val="150000"/>
                        </a:lnSpc>
                      </a:pPr>
                      <a:r>
                        <a:rPr lang="en-US"/>
                        <a:t>192.168.120.20</a:t>
                      </a:r>
                    </a:p>
                  </a:txBody>
                  <a:tcPr anchor="ctr"/>
                </a:tc>
                <a:tc>
                  <a:txBody>
                    <a:bodyPr/>
                    <a:lstStyle/>
                    <a:p>
                      <a:pPr algn="ctr">
                        <a:lnSpc>
                          <a:spcPct val="150000"/>
                        </a:lnSpc>
                      </a:pPr>
                      <a:r>
                        <a:rPr lang="en-US"/>
                        <a:t>Icinga/Grafana</a:t>
                      </a:r>
                    </a:p>
                  </a:txBody>
                  <a:tcPr anchor="ctr"/>
                </a:tc>
                <a:extLst>
                  <a:ext uri="{0D108BD9-81ED-4DB2-BD59-A6C34878D82A}">
                    <a16:rowId xmlns:a16="http://schemas.microsoft.com/office/drawing/2014/main" val="1577305793"/>
                  </a:ext>
                </a:extLst>
              </a:tr>
              <a:tr h="443733">
                <a:tc vMerge="1">
                  <a:txBody>
                    <a:bodyPr/>
                    <a:lstStyle/>
                    <a:p>
                      <a:endParaRPr lang="en-US"/>
                    </a:p>
                  </a:txBody>
                  <a:tcPr/>
                </a:tc>
                <a:tc vMerge="1">
                  <a:txBody>
                    <a:bodyPr/>
                    <a:lstStyle/>
                    <a:p>
                      <a:endParaRPr lang="en-US"/>
                    </a:p>
                  </a:txBody>
                  <a:tcPr/>
                </a:tc>
                <a:tc>
                  <a:txBody>
                    <a:bodyPr/>
                    <a:lstStyle/>
                    <a:p>
                      <a:pPr algn="ctr">
                        <a:lnSpc>
                          <a:spcPct val="150000"/>
                        </a:lnSpc>
                      </a:pPr>
                      <a:r>
                        <a:rPr lang="en-US"/>
                        <a:t>192.168.120.21</a:t>
                      </a:r>
                    </a:p>
                  </a:txBody>
                  <a:tcPr anchor="ctr"/>
                </a:tc>
                <a:tc>
                  <a:txBody>
                    <a:bodyPr/>
                    <a:lstStyle/>
                    <a:p>
                      <a:pPr algn="ctr">
                        <a:lnSpc>
                          <a:spcPct val="150000"/>
                        </a:lnSpc>
                      </a:pPr>
                      <a:r>
                        <a:rPr lang="en-US"/>
                        <a:t>Prometheus/Loki</a:t>
                      </a:r>
                    </a:p>
                  </a:txBody>
                  <a:tcPr anchor="ctr"/>
                </a:tc>
                <a:extLst>
                  <a:ext uri="{0D108BD9-81ED-4DB2-BD59-A6C34878D82A}">
                    <a16:rowId xmlns:a16="http://schemas.microsoft.com/office/drawing/2014/main" val="3702388693"/>
                  </a:ext>
                </a:extLst>
              </a:tr>
              <a:tr h="443733">
                <a:tc vMerge="1">
                  <a:txBody>
                    <a:bodyPr/>
                    <a:lstStyle/>
                    <a:p>
                      <a:endParaRPr lang="en-US"/>
                    </a:p>
                  </a:txBody>
                  <a:tcPr/>
                </a:tc>
                <a:tc>
                  <a:txBody>
                    <a:bodyPr/>
                    <a:lstStyle/>
                    <a:p>
                      <a:pPr algn="ctr">
                        <a:lnSpc>
                          <a:spcPct val="150000"/>
                        </a:lnSpc>
                      </a:pPr>
                      <a:r>
                        <a:rPr lang="en-US"/>
                        <a:t>192.168.130.0/24</a:t>
                      </a:r>
                    </a:p>
                  </a:txBody>
                  <a:tcPr anchor="ctr"/>
                </a:tc>
                <a:tc>
                  <a:txBody>
                    <a:bodyPr/>
                    <a:lstStyle/>
                    <a:p>
                      <a:pPr algn="ctr">
                        <a:lnSpc>
                          <a:spcPct val="150000"/>
                        </a:lnSpc>
                      </a:pPr>
                      <a:r>
                        <a:rPr lang="en-US"/>
                        <a:t>192.168.130.30</a:t>
                      </a:r>
                    </a:p>
                  </a:txBody>
                  <a:tcPr anchor="ctr"/>
                </a:tc>
                <a:tc>
                  <a:txBody>
                    <a:bodyPr/>
                    <a:lstStyle/>
                    <a:p>
                      <a:pPr algn="ctr">
                        <a:lnSpc>
                          <a:spcPct val="150000"/>
                        </a:lnSpc>
                      </a:pPr>
                      <a:r>
                        <a:rPr lang="en-US"/>
                        <a:t>Haproxy</a:t>
                      </a:r>
                    </a:p>
                  </a:txBody>
                  <a:tcPr anchor="ctr"/>
                </a:tc>
                <a:extLst>
                  <a:ext uri="{0D108BD9-81ED-4DB2-BD59-A6C34878D82A}">
                    <a16:rowId xmlns:a16="http://schemas.microsoft.com/office/drawing/2014/main" val="2481596336"/>
                  </a:ext>
                </a:extLst>
              </a:tr>
            </a:tbl>
          </a:graphicData>
        </a:graphic>
      </p:graphicFrame>
    </p:spTree>
    <p:extLst>
      <p:ext uri="{BB962C8B-B14F-4D97-AF65-F5344CB8AC3E}">
        <p14:creationId xmlns:p14="http://schemas.microsoft.com/office/powerpoint/2010/main" val="1683882720"/>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7" name="Google Shape;308;p32">
            <a:extLst>
              <a:ext uri="{FF2B5EF4-FFF2-40B4-BE49-F238E27FC236}">
                <a16:creationId xmlns:a16="http://schemas.microsoft.com/office/drawing/2014/main" id="{1EE0C77F-35C2-C106-2FA9-DE10948E734A}"/>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Microservices app</a:t>
            </a:r>
          </a:p>
        </p:txBody>
      </p:sp>
      <p:cxnSp>
        <p:nvCxnSpPr>
          <p:cNvPr id="8" name="Google Shape;310;p32">
            <a:extLst>
              <a:ext uri="{FF2B5EF4-FFF2-40B4-BE49-F238E27FC236}">
                <a16:creationId xmlns:a16="http://schemas.microsoft.com/office/drawing/2014/main" id="{27C30CCA-33FC-6665-0EA3-6E2EDD4C8A39}"/>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descr="A screenshot of a computer&#10;&#10;Description automatically generated">
            <a:extLst>
              <a:ext uri="{FF2B5EF4-FFF2-40B4-BE49-F238E27FC236}">
                <a16:creationId xmlns:a16="http://schemas.microsoft.com/office/drawing/2014/main" id="{7B20497A-EB59-1A07-97EF-77210FF9B200}"/>
              </a:ext>
            </a:extLst>
          </p:cNvPr>
          <p:cNvPicPr>
            <a:picLocks noChangeAspect="1"/>
          </p:cNvPicPr>
          <p:nvPr/>
        </p:nvPicPr>
        <p:blipFill>
          <a:blip r:embed="rId3"/>
          <a:stretch>
            <a:fillRect/>
          </a:stretch>
        </p:blipFill>
        <p:spPr>
          <a:xfrm>
            <a:off x="3093502" y="1339598"/>
            <a:ext cx="2937192" cy="3369279"/>
          </a:xfrm>
          <a:prstGeom prst="rect">
            <a:avLst/>
          </a:prstGeom>
        </p:spPr>
      </p:pic>
    </p:spTree>
    <p:extLst>
      <p:ext uri="{BB962C8B-B14F-4D97-AF65-F5344CB8AC3E}">
        <p14:creationId xmlns:p14="http://schemas.microsoft.com/office/powerpoint/2010/main" val="1588840799"/>
      </p:ext>
    </p:extLst>
  </p:cSld>
  <p:clrMapOvr>
    <a:masterClrMapping/>
  </p:clrMapOvr>
  <p:transition spd="slow">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7" name="Google Shape;308;p32">
            <a:extLst>
              <a:ext uri="{FF2B5EF4-FFF2-40B4-BE49-F238E27FC236}">
                <a16:creationId xmlns:a16="http://schemas.microsoft.com/office/drawing/2014/main" id="{1EE0C77F-35C2-C106-2FA9-DE10948E734A}"/>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Danh sách APIs</a:t>
            </a:r>
          </a:p>
        </p:txBody>
      </p:sp>
      <p:cxnSp>
        <p:nvCxnSpPr>
          <p:cNvPr id="8" name="Google Shape;310;p32">
            <a:extLst>
              <a:ext uri="{FF2B5EF4-FFF2-40B4-BE49-F238E27FC236}">
                <a16:creationId xmlns:a16="http://schemas.microsoft.com/office/drawing/2014/main" id="{27C30CCA-33FC-6665-0EA3-6E2EDD4C8A39}"/>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90B19AA2-6713-F474-2787-A876BF64DAED}"/>
              </a:ext>
            </a:extLst>
          </p:cNvPr>
          <p:cNvPicPr>
            <a:picLocks noChangeAspect="1"/>
          </p:cNvPicPr>
          <p:nvPr/>
        </p:nvPicPr>
        <p:blipFill>
          <a:blip r:embed="rId3"/>
          <a:stretch>
            <a:fillRect/>
          </a:stretch>
        </p:blipFill>
        <p:spPr>
          <a:xfrm>
            <a:off x="1300899" y="1157809"/>
            <a:ext cx="6542202" cy="3673268"/>
          </a:xfrm>
          <a:prstGeom prst="rect">
            <a:avLst/>
          </a:prstGeom>
        </p:spPr>
      </p:pic>
    </p:spTree>
    <p:extLst>
      <p:ext uri="{BB962C8B-B14F-4D97-AF65-F5344CB8AC3E}">
        <p14:creationId xmlns:p14="http://schemas.microsoft.com/office/powerpoint/2010/main" val="1600526636"/>
      </p:ext>
    </p:extLst>
  </p:cSld>
  <p:clrMapOvr>
    <a:masterClrMapping/>
  </p:clrMapOvr>
  <p:transition spd="slow">
    <p:randomBar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7" name="Google Shape;308;p32">
            <a:extLst>
              <a:ext uri="{FF2B5EF4-FFF2-40B4-BE49-F238E27FC236}">
                <a16:creationId xmlns:a16="http://schemas.microsoft.com/office/drawing/2014/main" id="{1EE0C77F-35C2-C106-2FA9-DE10948E734A}"/>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Danh sách domain</a:t>
            </a:r>
          </a:p>
        </p:txBody>
      </p:sp>
      <p:cxnSp>
        <p:nvCxnSpPr>
          <p:cNvPr id="8" name="Google Shape;310;p32">
            <a:extLst>
              <a:ext uri="{FF2B5EF4-FFF2-40B4-BE49-F238E27FC236}">
                <a16:creationId xmlns:a16="http://schemas.microsoft.com/office/drawing/2014/main" id="{27C30CCA-33FC-6665-0EA3-6E2EDD4C8A39}"/>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pic>
        <p:nvPicPr>
          <p:cNvPr id="4" name="Picture 3">
            <a:extLst>
              <a:ext uri="{FF2B5EF4-FFF2-40B4-BE49-F238E27FC236}">
                <a16:creationId xmlns:a16="http://schemas.microsoft.com/office/drawing/2014/main" id="{E43AE9EE-FA42-5585-340E-5823B30C318F}"/>
              </a:ext>
            </a:extLst>
          </p:cNvPr>
          <p:cNvPicPr>
            <a:picLocks noChangeAspect="1"/>
          </p:cNvPicPr>
          <p:nvPr/>
        </p:nvPicPr>
        <p:blipFill>
          <a:blip r:embed="rId3"/>
          <a:stretch>
            <a:fillRect/>
          </a:stretch>
        </p:blipFill>
        <p:spPr>
          <a:xfrm>
            <a:off x="1139145" y="1119344"/>
            <a:ext cx="6865710" cy="3887467"/>
          </a:xfrm>
          <a:prstGeom prst="rect">
            <a:avLst/>
          </a:prstGeom>
        </p:spPr>
      </p:pic>
    </p:spTree>
    <p:extLst>
      <p:ext uri="{BB962C8B-B14F-4D97-AF65-F5344CB8AC3E}">
        <p14:creationId xmlns:p14="http://schemas.microsoft.com/office/powerpoint/2010/main" val="2463506996"/>
      </p:ext>
    </p:extLst>
  </p:cSld>
  <p:clrMapOvr>
    <a:masterClrMapping/>
  </p:clrMapOvr>
  <p:transition spd="slow">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7" name="Google Shape;308;p32">
            <a:extLst>
              <a:ext uri="{FF2B5EF4-FFF2-40B4-BE49-F238E27FC236}">
                <a16:creationId xmlns:a16="http://schemas.microsoft.com/office/drawing/2014/main" id="{1EE0C77F-35C2-C106-2FA9-DE10948E734A}"/>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Quản lý source code</a:t>
            </a:r>
          </a:p>
        </p:txBody>
      </p:sp>
      <p:cxnSp>
        <p:nvCxnSpPr>
          <p:cNvPr id="8" name="Google Shape;310;p32">
            <a:extLst>
              <a:ext uri="{FF2B5EF4-FFF2-40B4-BE49-F238E27FC236}">
                <a16:creationId xmlns:a16="http://schemas.microsoft.com/office/drawing/2014/main" id="{27C30CCA-33FC-6665-0EA3-6E2EDD4C8A39}"/>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0C38C068-1F73-1120-59C8-D50135AC7E80}"/>
              </a:ext>
            </a:extLst>
          </p:cNvPr>
          <p:cNvPicPr>
            <a:picLocks noChangeAspect="1"/>
          </p:cNvPicPr>
          <p:nvPr/>
        </p:nvPicPr>
        <p:blipFill>
          <a:blip r:embed="rId3"/>
          <a:stretch>
            <a:fillRect/>
          </a:stretch>
        </p:blipFill>
        <p:spPr>
          <a:xfrm>
            <a:off x="1379815" y="1117076"/>
            <a:ext cx="6384370" cy="3899161"/>
          </a:xfrm>
          <a:prstGeom prst="rect">
            <a:avLst/>
          </a:prstGeom>
        </p:spPr>
      </p:pic>
    </p:spTree>
    <p:extLst>
      <p:ext uri="{BB962C8B-B14F-4D97-AF65-F5344CB8AC3E}">
        <p14:creationId xmlns:p14="http://schemas.microsoft.com/office/powerpoint/2010/main" val="868929329"/>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89" name="Google Shape;289;p31"/>
          <p:cNvSpPr txBox="1">
            <a:spLocks noGrp="1"/>
          </p:cNvSpPr>
          <p:nvPr>
            <p:ph type="title" idx="2"/>
          </p:nvPr>
        </p:nvSpPr>
        <p:spPr>
          <a:xfrm flipH="1">
            <a:off x="2229450" y="2690526"/>
            <a:ext cx="4685100" cy="558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Cơ sở lý thuyết</a:t>
            </a:r>
            <a:endParaRPr/>
          </a:p>
        </p:txBody>
      </p:sp>
      <p:sp>
        <p:nvSpPr>
          <p:cNvPr id="290" name="Google Shape;290;p31"/>
          <p:cNvSpPr txBox="1">
            <a:spLocks noGrp="1"/>
          </p:cNvSpPr>
          <p:nvPr>
            <p:ph type="title"/>
          </p:nvPr>
        </p:nvSpPr>
        <p:spPr>
          <a:xfrm rot="-59787">
            <a:off x="3002163" y="1276077"/>
            <a:ext cx="3139675" cy="1095768"/>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cxnSp>
        <p:nvCxnSpPr>
          <p:cNvPr id="292" name="Google Shape;292;p31"/>
          <p:cNvCxnSpPr/>
          <p:nvPr/>
        </p:nvCxnSpPr>
        <p:spPr>
          <a:xfrm>
            <a:off x="2377650" y="3324129"/>
            <a:ext cx="43887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89" name="Google Shape;289;p31"/>
          <p:cNvSpPr txBox="1">
            <a:spLocks noGrp="1"/>
          </p:cNvSpPr>
          <p:nvPr>
            <p:ph type="title" idx="2"/>
          </p:nvPr>
        </p:nvSpPr>
        <p:spPr>
          <a:xfrm flipH="1">
            <a:off x="2229450" y="2690526"/>
            <a:ext cx="4685100" cy="558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Hiện thực đề tài</a:t>
            </a:r>
            <a:endParaRPr/>
          </a:p>
        </p:txBody>
      </p:sp>
      <p:sp>
        <p:nvSpPr>
          <p:cNvPr id="290" name="Google Shape;290;p31"/>
          <p:cNvSpPr txBox="1">
            <a:spLocks noGrp="1"/>
          </p:cNvSpPr>
          <p:nvPr>
            <p:ph type="title"/>
          </p:nvPr>
        </p:nvSpPr>
        <p:spPr>
          <a:xfrm rot="-59787">
            <a:off x="3002163" y="1276077"/>
            <a:ext cx="3139675" cy="1095768"/>
          </a:xfrm>
          <a:prstGeom prst="rect">
            <a:avLst/>
          </a:prstGeom>
          <a:solidFill>
            <a:srgbClr val="FFC000"/>
          </a:solidFill>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cxnSp>
        <p:nvCxnSpPr>
          <p:cNvPr id="292" name="Google Shape;292;p31"/>
          <p:cNvCxnSpPr/>
          <p:nvPr/>
        </p:nvCxnSpPr>
        <p:spPr>
          <a:xfrm>
            <a:off x="2377650" y="3324129"/>
            <a:ext cx="43887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831530450"/>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2" name="Rectangle 1">
            <a:extLst>
              <a:ext uri="{FF2B5EF4-FFF2-40B4-BE49-F238E27FC236}">
                <a16:creationId xmlns:a16="http://schemas.microsoft.com/office/drawing/2014/main" id="{36D013B0-5CDE-DF76-7D0B-0DA9FEB1D66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Google Shape;308;p32">
            <a:extLst>
              <a:ext uri="{FF2B5EF4-FFF2-40B4-BE49-F238E27FC236}">
                <a16:creationId xmlns:a16="http://schemas.microsoft.com/office/drawing/2014/main" id="{C6150F04-3426-826D-B72A-051B297DA89E}"/>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Triển khai hạ tầng</a:t>
            </a:r>
          </a:p>
        </p:txBody>
      </p:sp>
      <p:cxnSp>
        <p:nvCxnSpPr>
          <p:cNvPr id="9" name="Google Shape;310;p32">
            <a:extLst>
              <a:ext uri="{FF2B5EF4-FFF2-40B4-BE49-F238E27FC236}">
                <a16:creationId xmlns:a16="http://schemas.microsoft.com/office/drawing/2014/main" id="{165A665B-DEB7-90D8-4F68-D635FAF97E2B}"/>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4" name="Google Shape;309;p32">
            <a:extLst>
              <a:ext uri="{FF2B5EF4-FFF2-40B4-BE49-F238E27FC236}">
                <a16:creationId xmlns:a16="http://schemas.microsoft.com/office/drawing/2014/main" id="{FBC1FE4A-D124-BEEC-E15D-F80BCC01AB2B}"/>
              </a:ext>
            </a:extLst>
          </p:cNvPr>
          <p:cNvSpPr txBox="1">
            <a:spLocks/>
          </p:cNvSpPr>
          <p:nvPr/>
        </p:nvSpPr>
        <p:spPr>
          <a:xfrm>
            <a:off x="310134" y="1051092"/>
            <a:ext cx="8513354" cy="29277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0" indent="0">
              <a:buNone/>
            </a:pPr>
            <a:r>
              <a:rPr lang="en-US"/>
              <a:t>Sử dụng Terraform định nghĩa các resource sẽ triển khai cho hệ thống, sau đó </a:t>
            </a:r>
            <a:r>
              <a:rPr lang="en-US" b="1" i="1"/>
              <a:t>apply</a:t>
            </a:r>
            <a:r>
              <a:rPr lang="en-US" i="1"/>
              <a:t> </a:t>
            </a:r>
            <a:r>
              <a:rPr lang="en-US"/>
              <a:t>để triển khai toàn bộ cơ sở hạ tầng</a:t>
            </a:r>
            <a:endParaRPr lang="vi-VN"/>
          </a:p>
        </p:txBody>
      </p:sp>
      <p:pic>
        <p:nvPicPr>
          <p:cNvPr id="3" name="Picture 2" descr="A computer screen with many colorful text&#10;&#10;Description automatically generated">
            <a:extLst>
              <a:ext uri="{FF2B5EF4-FFF2-40B4-BE49-F238E27FC236}">
                <a16:creationId xmlns:a16="http://schemas.microsoft.com/office/drawing/2014/main" id="{7186699C-6C0A-6585-2056-9F592129749A}"/>
              </a:ext>
            </a:extLst>
          </p:cNvPr>
          <p:cNvPicPr>
            <a:picLocks noChangeAspect="1"/>
          </p:cNvPicPr>
          <p:nvPr/>
        </p:nvPicPr>
        <p:blipFill>
          <a:blip r:embed="rId3"/>
          <a:stretch>
            <a:fillRect/>
          </a:stretch>
        </p:blipFill>
        <p:spPr>
          <a:xfrm>
            <a:off x="1922856" y="1720391"/>
            <a:ext cx="5298287" cy="3311505"/>
          </a:xfrm>
          <a:prstGeom prst="rect">
            <a:avLst/>
          </a:prstGeom>
        </p:spPr>
      </p:pic>
    </p:spTree>
    <p:extLst>
      <p:ext uri="{BB962C8B-B14F-4D97-AF65-F5344CB8AC3E}">
        <p14:creationId xmlns:p14="http://schemas.microsoft.com/office/powerpoint/2010/main" val="2104527747"/>
      </p:ext>
    </p:extLst>
  </p:cSld>
  <p:clrMapOvr>
    <a:masterClrMapping/>
  </p:clrMapOvr>
  <p:transition spd="slow">
    <p:randomBar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2" name="Rectangle 1">
            <a:extLst>
              <a:ext uri="{FF2B5EF4-FFF2-40B4-BE49-F238E27FC236}">
                <a16:creationId xmlns:a16="http://schemas.microsoft.com/office/drawing/2014/main" id="{36D013B0-5CDE-DF76-7D0B-0DA9FEB1D66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Google Shape;308;p32">
            <a:extLst>
              <a:ext uri="{FF2B5EF4-FFF2-40B4-BE49-F238E27FC236}">
                <a16:creationId xmlns:a16="http://schemas.microsoft.com/office/drawing/2014/main" id="{C6150F04-3426-826D-B72A-051B297DA89E}"/>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Triển khai hạ tầng</a:t>
            </a:r>
          </a:p>
        </p:txBody>
      </p:sp>
      <p:cxnSp>
        <p:nvCxnSpPr>
          <p:cNvPr id="9" name="Google Shape;310;p32">
            <a:extLst>
              <a:ext uri="{FF2B5EF4-FFF2-40B4-BE49-F238E27FC236}">
                <a16:creationId xmlns:a16="http://schemas.microsoft.com/office/drawing/2014/main" id="{165A665B-DEB7-90D8-4F68-D635FAF97E2B}"/>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4" name="Google Shape;309;p32">
            <a:extLst>
              <a:ext uri="{FF2B5EF4-FFF2-40B4-BE49-F238E27FC236}">
                <a16:creationId xmlns:a16="http://schemas.microsoft.com/office/drawing/2014/main" id="{FBC1FE4A-D124-BEEC-E15D-F80BCC01AB2B}"/>
              </a:ext>
            </a:extLst>
          </p:cNvPr>
          <p:cNvSpPr txBox="1">
            <a:spLocks/>
          </p:cNvSpPr>
          <p:nvPr/>
        </p:nvSpPr>
        <p:spPr>
          <a:xfrm>
            <a:off x="310134" y="1051092"/>
            <a:ext cx="8513354" cy="29277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0" indent="0">
              <a:buNone/>
            </a:pPr>
            <a:r>
              <a:rPr lang="en-US"/>
              <a:t>Các resource sau khi được triển khai thành công</a:t>
            </a:r>
            <a:endParaRPr lang="vi-VN"/>
          </a:p>
        </p:txBody>
      </p:sp>
      <p:pic>
        <p:nvPicPr>
          <p:cNvPr id="4" name="Picture 3">
            <a:extLst>
              <a:ext uri="{FF2B5EF4-FFF2-40B4-BE49-F238E27FC236}">
                <a16:creationId xmlns:a16="http://schemas.microsoft.com/office/drawing/2014/main" id="{1D9FFB7C-FC21-8889-2874-9742ABE63D62}"/>
              </a:ext>
            </a:extLst>
          </p:cNvPr>
          <p:cNvPicPr>
            <a:picLocks noChangeAspect="1"/>
          </p:cNvPicPr>
          <p:nvPr/>
        </p:nvPicPr>
        <p:blipFill>
          <a:blip r:embed="rId3"/>
          <a:stretch>
            <a:fillRect/>
          </a:stretch>
        </p:blipFill>
        <p:spPr>
          <a:xfrm>
            <a:off x="1080759" y="1405497"/>
            <a:ext cx="6982481" cy="1635364"/>
          </a:xfrm>
          <a:prstGeom prst="rect">
            <a:avLst/>
          </a:prstGeom>
        </p:spPr>
      </p:pic>
      <p:pic>
        <p:nvPicPr>
          <p:cNvPr id="6" name="Picture 5">
            <a:extLst>
              <a:ext uri="{FF2B5EF4-FFF2-40B4-BE49-F238E27FC236}">
                <a16:creationId xmlns:a16="http://schemas.microsoft.com/office/drawing/2014/main" id="{07140D5E-D5BF-FEA8-CF05-A0BB58FAF3F8}"/>
              </a:ext>
            </a:extLst>
          </p:cNvPr>
          <p:cNvPicPr>
            <a:picLocks noChangeAspect="1"/>
          </p:cNvPicPr>
          <p:nvPr/>
        </p:nvPicPr>
        <p:blipFill>
          <a:blip r:embed="rId4"/>
          <a:stretch>
            <a:fillRect/>
          </a:stretch>
        </p:blipFill>
        <p:spPr>
          <a:xfrm>
            <a:off x="1046371" y="3116230"/>
            <a:ext cx="6935823" cy="1952355"/>
          </a:xfrm>
          <a:prstGeom prst="rect">
            <a:avLst/>
          </a:prstGeom>
        </p:spPr>
      </p:pic>
    </p:spTree>
    <p:extLst>
      <p:ext uri="{BB962C8B-B14F-4D97-AF65-F5344CB8AC3E}">
        <p14:creationId xmlns:p14="http://schemas.microsoft.com/office/powerpoint/2010/main" val="1527670358"/>
      </p:ext>
    </p:extLst>
  </p:cSld>
  <p:clrMapOvr>
    <a:masterClrMapping/>
  </p:clrMapOvr>
  <p:transition spd="slow">
    <p:randomBar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2" name="Rectangle 1">
            <a:extLst>
              <a:ext uri="{FF2B5EF4-FFF2-40B4-BE49-F238E27FC236}">
                <a16:creationId xmlns:a16="http://schemas.microsoft.com/office/drawing/2014/main" id="{36D013B0-5CDE-DF76-7D0B-0DA9FEB1D66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Google Shape;308;p32">
            <a:extLst>
              <a:ext uri="{FF2B5EF4-FFF2-40B4-BE49-F238E27FC236}">
                <a16:creationId xmlns:a16="http://schemas.microsoft.com/office/drawing/2014/main" id="{C6150F04-3426-826D-B72A-051B297DA89E}"/>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Triển khai hạ tầng</a:t>
            </a:r>
          </a:p>
        </p:txBody>
      </p:sp>
      <p:cxnSp>
        <p:nvCxnSpPr>
          <p:cNvPr id="9" name="Google Shape;310;p32">
            <a:extLst>
              <a:ext uri="{FF2B5EF4-FFF2-40B4-BE49-F238E27FC236}">
                <a16:creationId xmlns:a16="http://schemas.microsoft.com/office/drawing/2014/main" id="{165A665B-DEB7-90D8-4F68-D635FAF97E2B}"/>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4" name="Google Shape;309;p32">
            <a:extLst>
              <a:ext uri="{FF2B5EF4-FFF2-40B4-BE49-F238E27FC236}">
                <a16:creationId xmlns:a16="http://schemas.microsoft.com/office/drawing/2014/main" id="{FBC1FE4A-D124-BEEC-E15D-F80BCC01AB2B}"/>
              </a:ext>
            </a:extLst>
          </p:cNvPr>
          <p:cNvSpPr txBox="1">
            <a:spLocks/>
          </p:cNvSpPr>
          <p:nvPr/>
        </p:nvSpPr>
        <p:spPr>
          <a:xfrm>
            <a:off x="310134" y="1051092"/>
            <a:ext cx="8513354" cy="29277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0" indent="0">
              <a:buNone/>
            </a:pPr>
            <a:r>
              <a:rPr lang="en-US"/>
              <a:t>File inventory được tạo để phục vụ cho việc cấu hình bằng Ansible trong đó chứa thông tin tương ứng với các host </a:t>
            </a:r>
            <a:endParaRPr lang="vi-VN"/>
          </a:p>
        </p:txBody>
      </p:sp>
      <p:pic>
        <p:nvPicPr>
          <p:cNvPr id="5" name="Picture 4">
            <a:extLst>
              <a:ext uri="{FF2B5EF4-FFF2-40B4-BE49-F238E27FC236}">
                <a16:creationId xmlns:a16="http://schemas.microsoft.com/office/drawing/2014/main" id="{652D7C2A-4937-18FA-0BFE-FBD623EFF416}"/>
              </a:ext>
            </a:extLst>
          </p:cNvPr>
          <p:cNvPicPr>
            <a:picLocks noChangeAspect="1"/>
          </p:cNvPicPr>
          <p:nvPr/>
        </p:nvPicPr>
        <p:blipFill>
          <a:blip r:embed="rId3"/>
          <a:stretch>
            <a:fillRect/>
          </a:stretch>
        </p:blipFill>
        <p:spPr>
          <a:xfrm>
            <a:off x="2957354" y="1525454"/>
            <a:ext cx="3229291" cy="3504477"/>
          </a:xfrm>
          <a:prstGeom prst="rect">
            <a:avLst/>
          </a:prstGeom>
        </p:spPr>
      </p:pic>
    </p:spTree>
    <p:extLst>
      <p:ext uri="{BB962C8B-B14F-4D97-AF65-F5344CB8AC3E}">
        <p14:creationId xmlns:p14="http://schemas.microsoft.com/office/powerpoint/2010/main" val="1453006604"/>
      </p:ext>
    </p:extLst>
  </p:cSld>
  <p:clrMapOvr>
    <a:masterClrMapping/>
  </p:clrMapOvr>
  <p:transition spd="slow">
    <p:randomBar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2" name="Rectangle 1">
            <a:extLst>
              <a:ext uri="{FF2B5EF4-FFF2-40B4-BE49-F238E27FC236}">
                <a16:creationId xmlns:a16="http://schemas.microsoft.com/office/drawing/2014/main" id="{36D013B0-5CDE-DF76-7D0B-0DA9FEB1D66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Google Shape;308;p32">
            <a:extLst>
              <a:ext uri="{FF2B5EF4-FFF2-40B4-BE49-F238E27FC236}">
                <a16:creationId xmlns:a16="http://schemas.microsoft.com/office/drawing/2014/main" id="{C6150F04-3426-826D-B72A-051B297DA89E}"/>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Triển khai hạ tầng</a:t>
            </a:r>
          </a:p>
        </p:txBody>
      </p:sp>
      <p:cxnSp>
        <p:nvCxnSpPr>
          <p:cNvPr id="9" name="Google Shape;310;p32">
            <a:extLst>
              <a:ext uri="{FF2B5EF4-FFF2-40B4-BE49-F238E27FC236}">
                <a16:creationId xmlns:a16="http://schemas.microsoft.com/office/drawing/2014/main" id="{165A665B-DEB7-90D8-4F68-D635FAF97E2B}"/>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4" name="Google Shape;309;p32">
            <a:extLst>
              <a:ext uri="{FF2B5EF4-FFF2-40B4-BE49-F238E27FC236}">
                <a16:creationId xmlns:a16="http://schemas.microsoft.com/office/drawing/2014/main" id="{FBC1FE4A-D124-BEEC-E15D-F80BCC01AB2B}"/>
              </a:ext>
            </a:extLst>
          </p:cNvPr>
          <p:cNvSpPr txBox="1">
            <a:spLocks/>
          </p:cNvSpPr>
          <p:nvPr/>
        </p:nvSpPr>
        <p:spPr>
          <a:xfrm>
            <a:off x="310134" y="1051092"/>
            <a:ext cx="8513354" cy="29277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0" indent="0">
              <a:buNone/>
            </a:pPr>
            <a:r>
              <a:rPr lang="en-US"/>
              <a:t>Tiến hành cấu hình cho các instance được tạo, trong đó chứa các role tương ứng cho từng host và việc cấu hình sẽ được chạy tự động bằng Ansible</a:t>
            </a:r>
            <a:endParaRPr lang="vi-VN"/>
          </a:p>
        </p:txBody>
      </p:sp>
      <p:pic>
        <p:nvPicPr>
          <p:cNvPr id="3" name="Picture 2" descr="A computer screen with many colorful text&#10;&#10;Description automatically generated">
            <a:extLst>
              <a:ext uri="{FF2B5EF4-FFF2-40B4-BE49-F238E27FC236}">
                <a16:creationId xmlns:a16="http://schemas.microsoft.com/office/drawing/2014/main" id="{FE05D5BD-CEE2-C201-479D-A6946352DBA9}"/>
              </a:ext>
            </a:extLst>
          </p:cNvPr>
          <p:cNvPicPr>
            <a:picLocks noChangeAspect="1"/>
          </p:cNvPicPr>
          <p:nvPr/>
        </p:nvPicPr>
        <p:blipFill>
          <a:blip r:embed="rId3"/>
          <a:stretch>
            <a:fillRect/>
          </a:stretch>
        </p:blipFill>
        <p:spPr>
          <a:xfrm>
            <a:off x="1954594" y="1695584"/>
            <a:ext cx="5234812" cy="3271832"/>
          </a:xfrm>
          <a:prstGeom prst="rect">
            <a:avLst/>
          </a:prstGeom>
        </p:spPr>
      </p:pic>
    </p:spTree>
    <p:extLst>
      <p:ext uri="{BB962C8B-B14F-4D97-AF65-F5344CB8AC3E}">
        <p14:creationId xmlns:p14="http://schemas.microsoft.com/office/powerpoint/2010/main" val="3351180247"/>
      </p:ext>
    </p:extLst>
  </p:cSld>
  <p:clrMapOvr>
    <a:masterClrMapping/>
  </p:clrMapOvr>
  <p:transition spd="slow">
    <p:randomBar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2" name="Rectangle 1">
            <a:extLst>
              <a:ext uri="{FF2B5EF4-FFF2-40B4-BE49-F238E27FC236}">
                <a16:creationId xmlns:a16="http://schemas.microsoft.com/office/drawing/2014/main" id="{36D013B0-5CDE-DF76-7D0B-0DA9FEB1D66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Google Shape;308;p32">
            <a:extLst>
              <a:ext uri="{FF2B5EF4-FFF2-40B4-BE49-F238E27FC236}">
                <a16:creationId xmlns:a16="http://schemas.microsoft.com/office/drawing/2014/main" id="{C6150F04-3426-826D-B72A-051B297DA89E}"/>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Kiểm thử hệ thống</a:t>
            </a:r>
          </a:p>
        </p:txBody>
      </p:sp>
      <p:cxnSp>
        <p:nvCxnSpPr>
          <p:cNvPr id="9" name="Google Shape;310;p32">
            <a:extLst>
              <a:ext uri="{FF2B5EF4-FFF2-40B4-BE49-F238E27FC236}">
                <a16:creationId xmlns:a16="http://schemas.microsoft.com/office/drawing/2014/main" id="{165A665B-DEB7-90D8-4F68-D635FAF97E2B}"/>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4" name="Google Shape;309;p32">
            <a:extLst>
              <a:ext uri="{FF2B5EF4-FFF2-40B4-BE49-F238E27FC236}">
                <a16:creationId xmlns:a16="http://schemas.microsoft.com/office/drawing/2014/main" id="{FBC1FE4A-D124-BEEC-E15D-F80BCC01AB2B}"/>
              </a:ext>
            </a:extLst>
          </p:cNvPr>
          <p:cNvSpPr txBox="1">
            <a:spLocks/>
          </p:cNvSpPr>
          <p:nvPr/>
        </p:nvSpPr>
        <p:spPr>
          <a:xfrm>
            <a:off x="310134" y="1051092"/>
            <a:ext cx="8513354" cy="29277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0" indent="0">
              <a:buNone/>
            </a:pPr>
            <a:r>
              <a:rPr lang="en-US"/>
              <a:t>Thông tin trạng thái của các Node Exporter được connect với Prometheus server thành công</a:t>
            </a:r>
            <a:endParaRPr lang="vi-VN"/>
          </a:p>
        </p:txBody>
      </p:sp>
      <p:pic>
        <p:nvPicPr>
          <p:cNvPr id="5" name="Picture 4">
            <a:extLst>
              <a:ext uri="{FF2B5EF4-FFF2-40B4-BE49-F238E27FC236}">
                <a16:creationId xmlns:a16="http://schemas.microsoft.com/office/drawing/2014/main" id="{01CA530F-D36E-0FB8-BF36-4F5321D2009D}"/>
              </a:ext>
            </a:extLst>
          </p:cNvPr>
          <p:cNvPicPr>
            <a:picLocks noChangeAspect="1"/>
          </p:cNvPicPr>
          <p:nvPr/>
        </p:nvPicPr>
        <p:blipFill>
          <a:blip r:embed="rId3"/>
          <a:stretch>
            <a:fillRect/>
          </a:stretch>
        </p:blipFill>
        <p:spPr>
          <a:xfrm>
            <a:off x="857839" y="1696403"/>
            <a:ext cx="7428322" cy="3183566"/>
          </a:xfrm>
          <a:prstGeom prst="rect">
            <a:avLst/>
          </a:prstGeom>
        </p:spPr>
      </p:pic>
    </p:spTree>
    <p:extLst>
      <p:ext uri="{BB962C8B-B14F-4D97-AF65-F5344CB8AC3E}">
        <p14:creationId xmlns:p14="http://schemas.microsoft.com/office/powerpoint/2010/main" val="2967532241"/>
      </p:ext>
    </p:extLst>
  </p:cSld>
  <p:clrMapOvr>
    <a:masterClrMapping/>
  </p:clrMapOvr>
  <p:transition spd="slow">
    <p:randomBar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2" name="Rectangle 1">
            <a:extLst>
              <a:ext uri="{FF2B5EF4-FFF2-40B4-BE49-F238E27FC236}">
                <a16:creationId xmlns:a16="http://schemas.microsoft.com/office/drawing/2014/main" id="{36D013B0-5CDE-DF76-7D0B-0DA9FEB1D66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Google Shape;308;p32">
            <a:extLst>
              <a:ext uri="{FF2B5EF4-FFF2-40B4-BE49-F238E27FC236}">
                <a16:creationId xmlns:a16="http://schemas.microsoft.com/office/drawing/2014/main" id="{C6150F04-3426-826D-B72A-051B297DA89E}"/>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Kiểm thử hệ thống</a:t>
            </a:r>
          </a:p>
        </p:txBody>
      </p:sp>
      <p:cxnSp>
        <p:nvCxnSpPr>
          <p:cNvPr id="9" name="Google Shape;310;p32">
            <a:extLst>
              <a:ext uri="{FF2B5EF4-FFF2-40B4-BE49-F238E27FC236}">
                <a16:creationId xmlns:a16="http://schemas.microsoft.com/office/drawing/2014/main" id="{165A665B-DEB7-90D8-4F68-D635FAF97E2B}"/>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4" name="Google Shape;309;p32">
            <a:extLst>
              <a:ext uri="{FF2B5EF4-FFF2-40B4-BE49-F238E27FC236}">
                <a16:creationId xmlns:a16="http://schemas.microsoft.com/office/drawing/2014/main" id="{FBC1FE4A-D124-BEEC-E15D-F80BCC01AB2B}"/>
              </a:ext>
            </a:extLst>
          </p:cNvPr>
          <p:cNvSpPr txBox="1">
            <a:spLocks/>
          </p:cNvSpPr>
          <p:nvPr/>
        </p:nvSpPr>
        <p:spPr>
          <a:xfrm>
            <a:off x="310134" y="1051092"/>
            <a:ext cx="8513354" cy="29277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0" indent="0">
              <a:buNone/>
            </a:pPr>
            <a:r>
              <a:rPr lang="en-US"/>
              <a:t>Thông tin trạng thái của Loki server đang ready tức đã triển khai thành công</a:t>
            </a:r>
            <a:endParaRPr lang="vi-VN"/>
          </a:p>
        </p:txBody>
      </p:sp>
      <p:pic>
        <p:nvPicPr>
          <p:cNvPr id="4" name="Picture 3">
            <a:extLst>
              <a:ext uri="{FF2B5EF4-FFF2-40B4-BE49-F238E27FC236}">
                <a16:creationId xmlns:a16="http://schemas.microsoft.com/office/drawing/2014/main" id="{557438E0-DEBE-FBED-EBF0-B54CD5AC0771}"/>
              </a:ext>
            </a:extLst>
          </p:cNvPr>
          <p:cNvPicPr>
            <a:picLocks noChangeAspect="1"/>
          </p:cNvPicPr>
          <p:nvPr/>
        </p:nvPicPr>
        <p:blipFill>
          <a:blip r:embed="rId3"/>
          <a:stretch>
            <a:fillRect/>
          </a:stretch>
        </p:blipFill>
        <p:spPr>
          <a:xfrm>
            <a:off x="2609208" y="1775942"/>
            <a:ext cx="3905779" cy="1034358"/>
          </a:xfrm>
          <a:prstGeom prst="rect">
            <a:avLst/>
          </a:prstGeom>
        </p:spPr>
      </p:pic>
      <p:pic>
        <p:nvPicPr>
          <p:cNvPr id="7" name="Picture 6">
            <a:extLst>
              <a:ext uri="{FF2B5EF4-FFF2-40B4-BE49-F238E27FC236}">
                <a16:creationId xmlns:a16="http://schemas.microsoft.com/office/drawing/2014/main" id="{9970F00C-1D01-5BE7-F3F7-95FF5F68CEF0}"/>
              </a:ext>
            </a:extLst>
          </p:cNvPr>
          <p:cNvPicPr>
            <a:picLocks noChangeAspect="1"/>
          </p:cNvPicPr>
          <p:nvPr/>
        </p:nvPicPr>
        <p:blipFill>
          <a:blip r:embed="rId4"/>
          <a:stretch>
            <a:fillRect/>
          </a:stretch>
        </p:blipFill>
        <p:spPr>
          <a:xfrm>
            <a:off x="803635" y="3052503"/>
            <a:ext cx="7536730" cy="1685719"/>
          </a:xfrm>
          <a:prstGeom prst="rect">
            <a:avLst/>
          </a:prstGeom>
        </p:spPr>
      </p:pic>
    </p:spTree>
    <p:extLst>
      <p:ext uri="{BB962C8B-B14F-4D97-AF65-F5344CB8AC3E}">
        <p14:creationId xmlns:p14="http://schemas.microsoft.com/office/powerpoint/2010/main" val="2471194554"/>
      </p:ext>
    </p:extLst>
  </p:cSld>
  <p:clrMapOvr>
    <a:masterClrMapping/>
  </p:clrMapOvr>
  <p:transition spd="slow">
    <p:randomBar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2">
          <a:extLst>
            <a:ext uri="{FF2B5EF4-FFF2-40B4-BE49-F238E27FC236}">
              <a16:creationId xmlns:a16="http://schemas.microsoft.com/office/drawing/2014/main" id="{C6AF0A2A-AEAA-A204-2D14-65F429C99D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E8A8483-8FD1-E25C-C406-B5F35E2B2C1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Google Shape;308;p32">
            <a:extLst>
              <a:ext uri="{FF2B5EF4-FFF2-40B4-BE49-F238E27FC236}">
                <a16:creationId xmlns:a16="http://schemas.microsoft.com/office/drawing/2014/main" id="{7615259A-8552-611E-D45C-1D238017AD78}"/>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Kiểm thử hệ thống</a:t>
            </a:r>
          </a:p>
        </p:txBody>
      </p:sp>
      <p:cxnSp>
        <p:nvCxnSpPr>
          <p:cNvPr id="9" name="Google Shape;310;p32">
            <a:extLst>
              <a:ext uri="{FF2B5EF4-FFF2-40B4-BE49-F238E27FC236}">
                <a16:creationId xmlns:a16="http://schemas.microsoft.com/office/drawing/2014/main" id="{13E3BC4C-F90E-EA00-4BE8-1E1C43C21407}"/>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4" name="Google Shape;309;p32">
            <a:extLst>
              <a:ext uri="{FF2B5EF4-FFF2-40B4-BE49-F238E27FC236}">
                <a16:creationId xmlns:a16="http://schemas.microsoft.com/office/drawing/2014/main" id="{A85FFBC9-439B-819D-0631-B25A5A0D0956}"/>
              </a:ext>
            </a:extLst>
          </p:cNvPr>
          <p:cNvSpPr txBox="1">
            <a:spLocks/>
          </p:cNvSpPr>
          <p:nvPr/>
        </p:nvSpPr>
        <p:spPr>
          <a:xfrm>
            <a:off x="310134" y="1051092"/>
            <a:ext cx="8513354" cy="30292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0" indent="0">
              <a:buNone/>
            </a:pPr>
            <a:r>
              <a:rPr lang="vi-VN"/>
              <a:t>Màn hình chính của Icinga web 2</a:t>
            </a:r>
          </a:p>
        </p:txBody>
      </p:sp>
      <p:pic>
        <p:nvPicPr>
          <p:cNvPr id="10" name="Picture 9">
            <a:extLst>
              <a:ext uri="{FF2B5EF4-FFF2-40B4-BE49-F238E27FC236}">
                <a16:creationId xmlns:a16="http://schemas.microsoft.com/office/drawing/2014/main" id="{E202071B-3BF4-140B-00C8-874DB6231AC0}"/>
              </a:ext>
            </a:extLst>
          </p:cNvPr>
          <p:cNvPicPr>
            <a:picLocks noChangeAspect="1"/>
          </p:cNvPicPr>
          <p:nvPr/>
        </p:nvPicPr>
        <p:blipFill>
          <a:blip r:embed="rId3"/>
          <a:stretch>
            <a:fillRect/>
          </a:stretch>
        </p:blipFill>
        <p:spPr>
          <a:xfrm>
            <a:off x="1696915" y="1354013"/>
            <a:ext cx="5750169" cy="3734567"/>
          </a:xfrm>
          <a:prstGeom prst="rect">
            <a:avLst/>
          </a:prstGeom>
        </p:spPr>
      </p:pic>
    </p:spTree>
    <p:extLst>
      <p:ext uri="{BB962C8B-B14F-4D97-AF65-F5344CB8AC3E}">
        <p14:creationId xmlns:p14="http://schemas.microsoft.com/office/powerpoint/2010/main" val="2424054720"/>
      </p:ext>
    </p:extLst>
  </p:cSld>
  <p:clrMapOvr>
    <a:masterClrMapping/>
  </p:clrMapOvr>
  <p:transition spd="slow">
    <p:randomBar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2" name="Rectangle 1">
            <a:extLst>
              <a:ext uri="{FF2B5EF4-FFF2-40B4-BE49-F238E27FC236}">
                <a16:creationId xmlns:a16="http://schemas.microsoft.com/office/drawing/2014/main" id="{36D013B0-5CDE-DF76-7D0B-0DA9FEB1D66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Google Shape;308;p32">
            <a:extLst>
              <a:ext uri="{FF2B5EF4-FFF2-40B4-BE49-F238E27FC236}">
                <a16:creationId xmlns:a16="http://schemas.microsoft.com/office/drawing/2014/main" id="{C6150F04-3426-826D-B72A-051B297DA89E}"/>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Kiểm thử hệ thống</a:t>
            </a:r>
          </a:p>
        </p:txBody>
      </p:sp>
      <p:cxnSp>
        <p:nvCxnSpPr>
          <p:cNvPr id="9" name="Google Shape;310;p32">
            <a:extLst>
              <a:ext uri="{FF2B5EF4-FFF2-40B4-BE49-F238E27FC236}">
                <a16:creationId xmlns:a16="http://schemas.microsoft.com/office/drawing/2014/main" id="{165A665B-DEB7-90D8-4F68-D635FAF97E2B}"/>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4" name="Google Shape;309;p32">
            <a:extLst>
              <a:ext uri="{FF2B5EF4-FFF2-40B4-BE49-F238E27FC236}">
                <a16:creationId xmlns:a16="http://schemas.microsoft.com/office/drawing/2014/main" id="{FBC1FE4A-D124-BEEC-E15D-F80BCC01AB2B}"/>
              </a:ext>
            </a:extLst>
          </p:cNvPr>
          <p:cNvSpPr txBox="1">
            <a:spLocks/>
          </p:cNvSpPr>
          <p:nvPr/>
        </p:nvSpPr>
        <p:spPr>
          <a:xfrm>
            <a:off x="310134" y="1051092"/>
            <a:ext cx="8513354" cy="29277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0" indent="0">
              <a:buNone/>
            </a:pPr>
            <a:r>
              <a:rPr lang="en-US"/>
              <a:t>Truy cập vào giao diện Grafana để thêm kết nối tới các datasource và import các dashboard phục vụ việc giám sát hệ thống</a:t>
            </a:r>
            <a:endParaRPr lang="vi-VN"/>
          </a:p>
        </p:txBody>
      </p:sp>
      <p:pic>
        <p:nvPicPr>
          <p:cNvPr id="7" name="Picture 6">
            <a:extLst>
              <a:ext uri="{FF2B5EF4-FFF2-40B4-BE49-F238E27FC236}">
                <a16:creationId xmlns:a16="http://schemas.microsoft.com/office/drawing/2014/main" id="{E3D61B5B-C89B-D8FF-D5FC-48CA9F8D14D0}"/>
              </a:ext>
            </a:extLst>
          </p:cNvPr>
          <p:cNvPicPr>
            <a:picLocks noChangeAspect="1"/>
          </p:cNvPicPr>
          <p:nvPr/>
        </p:nvPicPr>
        <p:blipFill>
          <a:blip r:embed="rId3"/>
          <a:stretch>
            <a:fillRect/>
          </a:stretch>
        </p:blipFill>
        <p:spPr>
          <a:xfrm>
            <a:off x="1869883" y="1732624"/>
            <a:ext cx="5404234" cy="3297307"/>
          </a:xfrm>
          <a:prstGeom prst="rect">
            <a:avLst/>
          </a:prstGeom>
        </p:spPr>
      </p:pic>
    </p:spTree>
    <p:extLst>
      <p:ext uri="{BB962C8B-B14F-4D97-AF65-F5344CB8AC3E}">
        <p14:creationId xmlns:p14="http://schemas.microsoft.com/office/powerpoint/2010/main" val="3281555719"/>
      </p:ext>
    </p:extLst>
  </p:cSld>
  <p:clrMapOvr>
    <a:masterClrMapping/>
  </p:clrMapOvr>
  <p:transition spd="slow">
    <p:randomBar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2" name="Rectangle 1">
            <a:extLst>
              <a:ext uri="{FF2B5EF4-FFF2-40B4-BE49-F238E27FC236}">
                <a16:creationId xmlns:a16="http://schemas.microsoft.com/office/drawing/2014/main" id="{36D013B0-5CDE-DF76-7D0B-0DA9FEB1D66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Google Shape;308;p32">
            <a:extLst>
              <a:ext uri="{FF2B5EF4-FFF2-40B4-BE49-F238E27FC236}">
                <a16:creationId xmlns:a16="http://schemas.microsoft.com/office/drawing/2014/main" id="{C6150F04-3426-826D-B72A-051B297DA89E}"/>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Kiểm thử hệ thống</a:t>
            </a:r>
          </a:p>
        </p:txBody>
      </p:sp>
      <p:cxnSp>
        <p:nvCxnSpPr>
          <p:cNvPr id="9" name="Google Shape;310;p32">
            <a:extLst>
              <a:ext uri="{FF2B5EF4-FFF2-40B4-BE49-F238E27FC236}">
                <a16:creationId xmlns:a16="http://schemas.microsoft.com/office/drawing/2014/main" id="{165A665B-DEB7-90D8-4F68-D635FAF97E2B}"/>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4" name="Google Shape;309;p32">
            <a:extLst>
              <a:ext uri="{FF2B5EF4-FFF2-40B4-BE49-F238E27FC236}">
                <a16:creationId xmlns:a16="http://schemas.microsoft.com/office/drawing/2014/main" id="{FBC1FE4A-D124-BEEC-E15D-F80BCC01AB2B}"/>
              </a:ext>
            </a:extLst>
          </p:cNvPr>
          <p:cNvSpPr txBox="1">
            <a:spLocks/>
          </p:cNvSpPr>
          <p:nvPr/>
        </p:nvSpPr>
        <p:spPr>
          <a:xfrm>
            <a:off x="310134" y="1051092"/>
            <a:ext cx="8513354" cy="29277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0" indent="0">
              <a:buNone/>
            </a:pPr>
            <a:r>
              <a:rPr lang="en-US"/>
              <a:t>Kết nối đến các datasource trên Grafana gồm Prometheus, Loki, Influxdb (Icinga)</a:t>
            </a:r>
            <a:endParaRPr lang="vi-VN"/>
          </a:p>
        </p:txBody>
      </p:sp>
      <p:pic>
        <p:nvPicPr>
          <p:cNvPr id="4" name="Picture 3">
            <a:extLst>
              <a:ext uri="{FF2B5EF4-FFF2-40B4-BE49-F238E27FC236}">
                <a16:creationId xmlns:a16="http://schemas.microsoft.com/office/drawing/2014/main" id="{90C8A984-FAE2-B3C4-1930-8B41A73D28E2}"/>
              </a:ext>
            </a:extLst>
          </p:cNvPr>
          <p:cNvPicPr>
            <a:picLocks noChangeAspect="1"/>
          </p:cNvPicPr>
          <p:nvPr/>
        </p:nvPicPr>
        <p:blipFill>
          <a:blip r:embed="rId3"/>
          <a:stretch>
            <a:fillRect/>
          </a:stretch>
        </p:blipFill>
        <p:spPr>
          <a:xfrm>
            <a:off x="884174" y="1639023"/>
            <a:ext cx="7375651" cy="3070472"/>
          </a:xfrm>
          <a:prstGeom prst="rect">
            <a:avLst/>
          </a:prstGeom>
        </p:spPr>
      </p:pic>
    </p:spTree>
    <p:extLst>
      <p:ext uri="{BB962C8B-B14F-4D97-AF65-F5344CB8AC3E}">
        <p14:creationId xmlns:p14="http://schemas.microsoft.com/office/powerpoint/2010/main" val="3828031260"/>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2"/>
          <p:cNvSpPr txBox="1">
            <a:spLocks noGrp="1"/>
          </p:cNvSpPr>
          <p:nvPr>
            <p:ph type="title"/>
          </p:nvPr>
        </p:nvSpPr>
        <p:spPr>
          <a:xfrm>
            <a:off x="3199799" y="312423"/>
            <a:ext cx="2744401" cy="663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600"/>
              <a:t>Giới thiệu</a:t>
            </a:r>
            <a:endParaRPr sz="3200"/>
          </a:p>
        </p:txBody>
      </p:sp>
      <p:sp>
        <p:nvSpPr>
          <p:cNvPr id="309" name="Google Shape;309;p32"/>
          <p:cNvSpPr txBox="1">
            <a:spLocks noGrp="1"/>
          </p:cNvSpPr>
          <p:nvPr>
            <p:ph type="subTitle" idx="1"/>
          </p:nvPr>
        </p:nvSpPr>
        <p:spPr>
          <a:xfrm>
            <a:off x="305420" y="1203939"/>
            <a:ext cx="8513353" cy="2524203"/>
          </a:xfrm>
          <a:prstGeom prst="rect">
            <a:avLst/>
          </a:prstGeom>
        </p:spPr>
        <p:txBody>
          <a:bodyPr spcFirstLastPara="1" wrap="square" lIns="0" tIns="0" rIns="0" bIns="0" anchor="t" anchorCtr="0">
            <a:noAutofit/>
          </a:bodyPr>
          <a:lstStyle/>
          <a:p>
            <a:pPr marL="285750" lvl="0" indent="-285750" algn="l" rtl="0">
              <a:spcBef>
                <a:spcPts val="0"/>
              </a:spcBef>
              <a:spcAft>
                <a:spcPts val="0"/>
              </a:spcAft>
              <a:buFont typeface="Arial" panose="020B0604020202020204" pitchFamily="34" charset="0"/>
              <a:buChar char="•"/>
            </a:pPr>
            <a:r>
              <a:rPr lang="vi-VN"/>
              <a:t>Với sự phát triển mạnh mẽ của các ứng dụng microservices và xu hướng chuyển dịch lên môi trường cloud, nhu cầu giám sát và đảm bảo hiệu suất, độ tin cậy của hệ thống ngày càng quan trọng.</a:t>
            </a:r>
            <a:endParaRPr lang="en-US"/>
          </a:p>
          <a:p>
            <a:pPr marL="285750" lvl="0" indent="-285750" algn="l" rtl="0">
              <a:spcBef>
                <a:spcPts val="0"/>
              </a:spcBef>
              <a:spcAft>
                <a:spcPts val="0"/>
              </a:spcAft>
              <a:buFont typeface="Arial" panose="020B0604020202020204" pitchFamily="34" charset="0"/>
              <a:buChar char="•"/>
            </a:pPr>
            <a:r>
              <a:rPr lang="vi-VN"/>
              <a:t>Đề tài </a:t>
            </a:r>
            <a:r>
              <a:rPr lang="en-US"/>
              <a:t>sẽ </a:t>
            </a:r>
            <a:r>
              <a:rPr lang="vi-VN"/>
              <a:t>tập trung vào việc xây dựng một giải pháp giám sát toàn diện, giúp người vận hành theo dõi hiệu quả các thành phần của ứng dụng microservices chạy trên nền Kubernetes</a:t>
            </a:r>
            <a:r>
              <a:rPr lang="en-US"/>
              <a:t>.</a:t>
            </a:r>
          </a:p>
        </p:txBody>
      </p:sp>
      <p:cxnSp>
        <p:nvCxnSpPr>
          <p:cNvPr id="310" name="Google Shape;310;p32"/>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ransition spd="slow">
    <p:randomBar dir="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2" name="Rectangle 1">
            <a:extLst>
              <a:ext uri="{FF2B5EF4-FFF2-40B4-BE49-F238E27FC236}">
                <a16:creationId xmlns:a16="http://schemas.microsoft.com/office/drawing/2014/main" id="{36D013B0-5CDE-DF76-7D0B-0DA9FEB1D66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Google Shape;308;p32">
            <a:extLst>
              <a:ext uri="{FF2B5EF4-FFF2-40B4-BE49-F238E27FC236}">
                <a16:creationId xmlns:a16="http://schemas.microsoft.com/office/drawing/2014/main" id="{C6150F04-3426-826D-B72A-051B297DA89E}"/>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Kiểm thử hệ thống</a:t>
            </a:r>
          </a:p>
        </p:txBody>
      </p:sp>
      <p:cxnSp>
        <p:nvCxnSpPr>
          <p:cNvPr id="9" name="Google Shape;310;p32">
            <a:extLst>
              <a:ext uri="{FF2B5EF4-FFF2-40B4-BE49-F238E27FC236}">
                <a16:creationId xmlns:a16="http://schemas.microsoft.com/office/drawing/2014/main" id="{165A665B-DEB7-90D8-4F68-D635FAF97E2B}"/>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4" name="Google Shape;309;p32">
            <a:extLst>
              <a:ext uri="{FF2B5EF4-FFF2-40B4-BE49-F238E27FC236}">
                <a16:creationId xmlns:a16="http://schemas.microsoft.com/office/drawing/2014/main" id="{FBC1FE4A-D124-BEEC-E15D-F80BCC01AB2B}"/>
              </a:ext>
            </a:extLst>
          </p:cNvPr>
          <p:cNvSpPr txBox="1">
            <a:spLocks/>
          </p:cNvSpPr>
          <p:nvPr/>
        </p:nvSpPr>
        <p:spPr>
          <a:xfrm>
            <a:off x="310134" y="1051092"/>
            <a:ext cx="8513354" cy="29277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0" indent="0">
              <a:buNone/>
            </a:pPr>
            <a:r>
              <a:rPr lang="en-US"/>
              <a:t>Prometheus Server Metrics</a:t>
            </a:r>
            <a:endParaRPr lang="vi-VN"/>
          </a:p>
        </p:txBody>
      </p:sp>
      <p:pic>
        <p:nvPicPr>
          <p:cNvPr id="5" name="Picture 4">
            <a:extLst>
              <a:ext uri="{FF2B5EF4-FFF2-40B4-BE49-F238E27FC236}">
                <a16:creationId xmlns:a16="http://schemas.microsoft.com/office/drawing/2014/main" id="{7EE4E87A-7D1F-1BB9-1B4C-4CDC89C60F70}"/>
              </a:ext>
            </a:extLst>
          </p:cNvPr>
          <p:cNvPicPr>
            <a:picLocks noChangeAspect="1"/>
          </p:cNvPicPr>
          <p:nvPr/>
        </p:nvPicPr>
        <p:blipFill>
          <a:blip r:embed="rId3"/>
          <a:stretch>
            <a:fillRect/>
          </a:stretch>
        </p:blipFill>
        <p:spPr>
          <a:xfrm>
            <a:off x="1563889" y="1390454"/>
            <a:ext cx="6016222" cy="3569224"/>
          </a:xfrm>
          <a:prstGeom prst="rect">
            <a:avLst/>
          </a:prstGeom>
        </p:spPr>
      </p:pic>
    </p:spTree>
    <p:extLst>
      <p:ext uri="{BB962C8B-B14F-4D97-AF65-F5344CB8AC3E}">
        <p14:creationId xmlns:p14="http://schemas.microsoft.com/office/powerpoint/2010/main" val="4217490443"/>
      </p:ext>
    </p:extLst>
  </p:cSld>
  <p:clrMapOvr>
    <a:masterClrMapping/>
  </p:clrMapOvr>
  <p:transition spd="slow">
    <p:randomBar dir="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2" name="Rectangle 1">
            <a:extLst>
              <a:ext uri="{FF2B5EF4-FFF2-40B4-BE49-F238E27FC236}">
                <a16:creationId xmlns:a16="http://schemas.microsoft.com/office/drawing/2014/main" id="{36D013B0-5CDE-DF76-7D0B-0DA9FEB1D66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Google Shape;308;p32">
            <a:extLst>
              <a:ext uri="{FF2B5EF4-FFF2-40B4-BE49-F238E27FC236}">
                <a16:creationId xmlns:a16="http://schemas.microsoft.com/office/drawing/2014/main" id="{C6150F04-3426-826D-B72A-051B297DA89E}"/>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Kiểm thử hệ thống</a:t>
            </a:r>
          </a:p>
        </p:txBody>
      </p:sp>
      <p:cxnSp>
        <p:nvCxnSpPr>
          <p:cNvPr id="9" name="Google Shape;310;p32">
            <a:extLst>
              <a:ext uri="{FF2B5EF4-FFF2-40B4-BE49-F238E27FC236}">
                <a16:creationId xmlns:a16="http://schemas.microsoft.com/office/drawing/2014/main" id="{165A665B-DEB7-90D8-4F68-D635FAF97E2B}"/>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4" name="Google Shape;309;p32">
            <a:extLst>
              <a:ext uri="{FF2B5EF4-FFF2-40B4-BE49-F238E27FC236}">
                <a16:creationId xmlns:a16="http://schemas.microsoft.com/office/drawing/2014/main" id="{FBC1FE4A-D124-BEEC-E15D-F80BCC01AB2B}"/>
              </a:ext>
            </a:extLst>
          </p:cNvPr>
          <p:cNvSpPr txBox="1">
            <a:spLocks/>
          </p:cNvSpPr>
          <p:nvPr/>
        </p:nvSpPr>
        <p:spPr>
          <a:xfrm>
            <a:off x="310134" y="1051092"/>
            <a:ext cx="8513354" cy="29277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0" indent="0">
              <a:buNone/>
            </a:pPr>
            <a:r>
              <a:rPr lang="en-US"/>
              <a:t>Prometheus Cluster Metrics</a:t>
            </a:r>
            <a:endParaRPr lang="vi-VN"/>
          </a:p>
        </p:txBody>
      </p:sp>
      <p:pic>
        <p:nvPicPr>
          <p:cNvPr id="4" name="Picture 3">
            <a:extLst>
              <a:ext uri="{FF2B5EF4-FFF2-40B4-BE49-F238E27FC236}">
                <a16:creationId xmlns:a16="http://schemas.microsoft.com/office/drawing/2014/main" id="{3595D534-E8C6-98A7-DB20-601EC776C6B1}"/>
              </a:ext>
            </a:extLst>
          </p:cNvPr>
          <p:cNvPicPr>
            <a:picLocks noChangeAspect="1"/>
          </p:cNvPicPr>
          <p:nvPr/>
        </p:nvPicPr>
        <p:blipFill>
          <a:blip r:embed="rId3"/>
          <a:stretch>
            <a:fillRect/>
          </a:stretch>
        </p:blipFill>
        <p:spPr>
          <a:xfrm>
            <a:off x="1592925" y="1421996"/>
            <a:ext cx="5938346" cy="3537681"/>
          </a:xfrm>
          <a:prstGeom prst="rect">
            <a:avLst/>
          </a:prstGeom>
        </p:spPr>
      </p:pic>
    </p:spTree>
    <p:extLst>
      <p:ext uri="{BB962C8B-B14F-4D97-AF65-F5344CB8AC3E}">
        <p14:creationId xmlns:p14="http://schemas.microsoft.com/office/powerpoint/2010/main" val="1155583694"/>
      </p:ext>
    </p:extLst>
  </p:cSld>
  <p:clrMapOvr>
    <a:masterClrMapping/>
  </p:clrMapOvr>
  <p:transition spd="slow">
    <p:randomBar dir="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2" name="Rectangle 1">
            <a:extLst>
              <a:ext uri="{FF2B5EF4-FFF2-40B4-BE49-F238E27FC236}">
                <a16:creationId xmlns:a16="http://schemas.microsoft.com/office/drawing/2014/main" id="{36D013B0-5CDE-DF76-7D0B-0DA9FEB1D66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Google Shape;308;p32">
            <a:extLst>
              <a:ext uri="{FF2B5EF4-FFF2-40B4-BE49-F238E27FC236}">
                <a16:creationId xmlns:a16="http://schemas.microsoft.com/office/drawing/2014/main" id="{C6150F04-3426-826D-B72A-051B297DA89E}"/>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Kiểm thử hệ thống</a:t>
            </a:r>
          </a:p>
        </p:txBody>
      </p:sp>
      <p:cxnSp>
        <p:nvCxnSpPr>
          <p:cNvPr id="9" name="Google Shape;310;p32">
            <a:extLst>
              <a:ext uri="{FF2B5EF4-FFF2-40B4-BE49-F238E27FC236}">
                <a16:creationId xmlns:a16="http://schemas.microsoft.com/office/drawing/2014/main" id="{165A665B-DEB7-90D8-4F68-D635FAF97E2B}"/>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4" name="Google Shape;309;p32">
            <a:extLst>
              <a:ext uri="{FF2B5EF4-FFF2-40B4-BE49-F238E27FC236}">
                <a16:creationId xmlns:a16="http://schemas.microsoft.com/office/drawing/2014/main" id="{FBC1FE4A-D124-BEEC-E15D-F80BCC01AB2B}"/>
              </a:ext>
            </a:extLst>
          </p:cNvPr>
          <p:cNvSpPr txBox="1">
            <a:spLocks/>
          </p:cNvSpPr>
          <p:nvPr/>
        </p:nvSpPr>
        <p:spPr>
          <a:xfrm>
            <a:off x="310134" y="1051092"/>
            <a:ext cx="8513354" cy="29277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0" indent="0">
              <a:buNone/>
            </a:pPr>
            <a:r>
              <a:rPr lang="en-US"/>
              <a:t>Loki Server Logs</a:t>
            </a:r>
            <a:endParaRPr lang="vi-VN"/>
          </a:p>
        </p:txBody>
      </p:sp>
      <p:pic>
        <p:nvPicPr>
          <p:cNvPr id="5" name="Picture 4">
            <a:extLst>
              <a:ext uri="{FF2B5EF4-FFF2-40B4-BE49-F238E27FC236}">
                <a16:creationId xmlns:a16="http://schemas.microsoft.com/office/drawing/2014/main" id="{D88F467D-E4E3-C323-EECD-8909D26E062F}"/>
              </a:ext>
            </a:extLst>
          </p:cNvPr>
          <p:cNvPicPr>
            <a:picLocks noChangeAspect="1"/>
          </p:cNvPicPr>
          <p:nvPr/>
        </p:nvPicPr>
        <p:blipFill>
          <a:blip r:embed="rId3"/>
          <a:stretch>
            <a:fillRect/>
          </a:stretch>
        </p:blipFill>
        <p:spPr>
          <a:xfrm>
            <a:off x="1624013" y="1446568"/>
            <a:ext cx="5876169" cy="3470241"/>
          </a:xfrm>
          <a:prstGeom prst="rect">
            <a:avLst/>
          </a:prstGeom>
        </p:spPr>
      </p:pic>
    </p:spTree>
    <p:extLst>
      <p:ext uri="{BB962C8B-B14F-4D97-AF65-F5344CB8AC3E}">
        <p14:creationId xmlns:p14="http://schemas.microsoft.com/office/powerpoint/2010/main" val="3161520699"/>
      </p:ext>
    </p:extLst>
  </p:cSld>
  <p:clrMapOvr>
    <a:masterClrMapping/>
  </p:clrMapOvr>
  <p:transition spd="slow">
    <p:randomBar dir="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2">
          <a:extLst>
            <a:ext uri="{FF2B5EF4-FFF2-40B4-BE49-F238E27FC236}">
              <a16:creationId xmlns:a16="http://schemas.microsoft.com/office/drawing/2014/main" id="{6B1C7835-A428-C3C8-98A0-DA3152FBBFD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56BD69A-0CB7-A053-C526-1220E9870FC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Google Shape;308;p32">
            <a:extLst>
              <a:ext uri="{FF2B5EF4-FFF2-40B4-BE49-F238E27FC236}">
                <a16:creationId xmlns:a16="http://schemas.microsoft.com/office/drawing/2014/main" id="{878B12A5-F817-F7F9-0E13-3992FF8A5099}"/>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Kiểm thử hệ thống</a:t>
            </a:r>
          </a:p>
        </p:txBody>
      </p:sp>
      <p:cxnSp>
        <p:nvCxnSpPr>
          <p:cNvPr id="9" name="Google Shape;310;p32">
            <a:extLst>
              <a:ext uri="{FF2B5EF4-FFF2-40B4-BE49-F238E27FC236}">
                <a16:creationId xmlns:a16="http://schemas.microsoft.com/office/drawing/2014/main" id="{41DCA89D-9250-633F-EABD-61CAF1A895B4}"/>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4" name="Google Shape;309;p32">
            <a:extLst>
              <a:ext uri="{FF2B5EF4-FFF2-40B4-BE49-F238E27FC236}">
                <a16:creationId xmlns:a16="http://schemas.microsoft.com/office/drawing/2014/main" id="{61556DF3-09DF-3E99-9EFC-5EED290002F6}"/>
              </a:ext>
            </a:extLst>
          </p:cNvPr>
          <p:cNvSpPr txBox="1">
            <a:spLocks/>
          </p:cNvSpPr>
          <p:nvPr/>
        </p:nvSpPr>
        <p:spPr>
          <a:xfrm>
            <a:off x="310134" y="1051092"/>
            <a:ext cx="8513354" cy="29277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0" indent="0">
              <a:buNone/>
            </a:pPr>
            <a:r>
              <a:rPr lang="en-US"/>
              <a:t>Icinga2: </a:t>
            </a:r>
            <a:r>
              <a:rPr lang="en-US" err="1"/>
              <a:t>Giám</a:t>
            </a:r>
            <a:r>
              <a:rPr lang="en-US"/>
              <a:t> </a:t>
            </a:r>
            <a:r>
              <a:rPr lang="en-US" err="1"/>
              <a:t>sát</a:t>
            </a:r>
            <a:r>
              <a:rPr lang="en-US"/>
              <a:t> </a:t>
            </a:r>
            <a:r>
              <a:rPr lang="en-US" err="1"/>
              <a:t>các</a:t>
            </a:r>
            <a:r>
              <a:rPr lang="en-US"/>
              <a:t> </a:t>
            </a:r>
            <a:r>
              <a:rPr lang="en-US" err="1"/>
              <a:t>dịch</a:t>
            </a:r>
            <a:r>
              <a:rPr lang="en-US"/>
              <a:t> </a:t>
            </a:r>
            <a:r>
              <a:rPr lang="en-US" err="1"/>
              <a:t>vụ</a:t>
            </a:r>
            <a:r>
              <a:rPr lang="en-US"/>
              <a:t> </a:t>
            </a:r>
            <a:r>
              <a:rPr lang="en-US" err="1"/>
              <a:t>cơ</a:t>
            </a:r>
            <a:r>
              <a:rPr lang="en-US"/>
              <a:t> </a:t>
            </a:r>
            <a:r>
              <a:rPr lang="en-US" err="1"/>
              <a:t>bản</a:t>
            </a:r>
            <a:r>
              <a:rPr lang="en-US"/>
              <a:t> </a:t>
            </a:r>
            <a:r>
              <a:rPr lang="en-US" err="1"/>
              <a:t>với</a:t>
            </a:r>
            <a:r>
              <a:rPr lang="en-US"/>
              <a:t> </a:t>
            </a:r>
            <a:r>
              <a:rPr lang="en-US" err="1"/>
              <a:t>InfluxDB</a:t>
            </a:r>
            <a:endParaRPr lang="vi-VN"/>
          </a:p>
        </p:txBody>
      </p:sp>
      <p:pic>
        <p:nvPicPr>
          <p:cNvPr id="3" name="Picture 2">
            <a:extLst>
              <a:ext uri="{FF2B5EF4-FFF2-40B4-BE49-F238E27FC236}">
                <a16:creationId xmlns:a16="http://schemas.microsoft.com/office/drawing/2014/main" id="{9890F9B6-9C4A-3CD1-6AB1-65EF911247C4}"/>
              </a:ext>
            </a:extLst>
          </p:cNvPr>
          <p:cNvPicPr>
            <a:picLocks noChangeAspect="1"/>
          </p:cNvPicPr>
          <p:nvPr/>
        </p:nvPicPr>
        <p:blipFill>
          <a:blip r:embed="rId3"/>
          <a:srcRect b="51719"/>
          <a:stretch/>
        </p:blipFill>
        <p:spPr>
          <a:xfrm>
            <a:off x="590218" y="1872611"/>
            <a:ext cx="7963564" cy="2497141"/>
          </a:xfrm>
          <a:prstGeom prst="rect">
            <a:avLst/>
          </a:prstGeom>
        </p:spPr>
      </p:pic>
    </p:spTree>
    <p:extLst>
      <p:ext uri="{BB962C8B-B14F-4D97-AF65-F5344CB8AC3E}">
        <p14:creationId xmlns:p14="http://schemas.microsoft.com/office/powerpoint/2010/main" val="703591445"/>
      </p:ext>
    </p:extLst>
  </p:cSld>
  <p:clrMapOvr>
    <a:masterClrMapping/>
  </p:clrMapOvr>
  <p:transition spd="slow">
    <p:randomBar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2">
          <a:extLst>
            <a:ext uri="{FF2B5EF4-FFF2-40B4-BE49-F238E27FC236}">
              <a16:creationId xmlns:a16="http://schemas.microsoft.com/office/drawing/2014/main" id="{99258900-A91F-B243-34D5-580E8961400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42486B1-3E0E-EFAB-67FF-E0576BEBA86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Google Shape;308;p32">
            <a:extLst>
              <a:ext uri="{FF2B5EF4-FFF2-40B4-BE49-F238E27FC236}">
                <a16:creationId xmlns:a16="http://schemas.microsoft.com/office/drawing/2014/main" id="{D1A44A4A-584E-906A-D2FF-B1090F7B0599}"/>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Kiểm thử hệ thống</a:t>
            </a:r>
          </a:p>
        </p:txBody>
      </p:sp>
      <p:cxnSp>
        <p:nvCxnSpPr>
          <p:cNvPr id="9" name="Google Shape;310;p32">
            <a:extLst>
              <a:ext uri="{FF2B5EF4-FFF2-40B4-BE49-F238E27FC236}">
                <a16:creationId xmlns:a16="http://schemas.microsoft.com/office/drawing/2014/main" id="{4FD8A610-9756-979E-9F54-931FA0520908}"/>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4" name="Google Shape;309;p32">
            <a:extLst>
              <a:ext uri="{FF2B5EF4-FFF2-40B4-BE49-F238E27FC236}">
                <a16:creationId xmlns:a16="http://schemas.microsoft.com/office/drawing/2014/main" id="{7E0E48A6-8396-6892-36BE-DDF27892668A}"/>
              </a:ext>
            </a:extLst>
          </p:cNvPr>
          <p:cNvSpPr txBox="1">
            <a:spLocks/>
          </p:cNvSpPr>
          <p:nvPr/>
        </p:nvSpPr>
        <p:spPr>
          <a:xfrm>
            <a:off x="310134" y="1051092"/>
            <a:ext cx="8513354" cy="29277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0" indent="0">
              <a:buNone/>
            </a:pPr>
            <a:r>
              <a:rPr lang="en-US"/>
              <a:t>Icinga2: </a:t>
            </a:r>
            <a:r>
              <a:rPr lang="en-US" err="1"/>
              <a:t>Giám</a:t>
            </a:r>
            <a:r>
              <a:rPr lang="en-US"/>
              <a:t> </a:t>
            </a:r>
            <a:r>
              <a:rPr lang="en-US" err="1"/>
              <a:t>sát</a:t>
            </a:r>
            <a:r>
              <a:rPr lang="en-US"/>
              <a:t> </a:t>
            </a:r>
            <a:r>
              <a:rPr lang="en-US" err="1"/>
              <a:t>kubernetes</a:t>
            </a:r>
            <a:endParaRPr lang="vi-VN"/>
          </a:p>
        </p:txBody>
      </p:sp>
      <p:pic>
        <p:nvPicPr>
          <p:cNvPr id="4" name="Picture 3">
            <a:extLst>
              <a:ext uri="{FF2B5EF4-FFF2-40B4-BE49-F238E27FC236}">
                <a16:creationId xmlns:a16="http://schemas.microsoft.com/office/drawing/2014/main" id="{AFDE0AD2-AA90-FBB9-8F02-92E6DECDABBC}"/>
              </a:ext>
            </a:extLst>
          </p:cNvPr>
          <p:cNvPicPr>
            <a:picLocks noChangeAspect="1"/>
          </p:cNvPicPr>
          <p:nvPr/>
        </p:nvPicPr>
        <p:blipFill>
          <a:blip r:embed="rId3"/>
          <a:stretch>
            <a:fillRect/>
          </a:stretch>
        </p:blipFill>
        <p:spPr>
          <a:xfrm>
            <a:off x="86311" y="1557467"/>
            <a:ext cx="4408946" cy="2863482"/>
          </a:xfrm>
          <a:prstGeom prst="rect">
            <a:avLst/>
          </a:prstGeom>
        </p:spPr>
      </p:pic>
      <p:pic>
        <p:nvPicPr>
          <p:cNvPr id="5" name="Picture 4">
            <a:extLst>
              <a:ext uri="{FF2B5EF4-FFF2-40B4-BE49-F238E27FC236}">
                <a16:creationId xmlns:a16="http://schemas.microsoft.com/office/drawing/2014/main" id="{B7ED354D-D123-393F-0908-948F72D86A6F}"/>
              </a:ext>
            </a:extLst>
          </p:cNvPr>
          <p:cNvPicPr>
            <a:picLocks noChangeAspect="1"/>
          </p:cNvPicPr>
          <p:nvPr/>
        </p:nvPicPr>
        <p:blipFill>
          <a:blip r:embed="rId4"/>
          <a:stretch>
            <a:fillRect/>
          </a:stretch>
        </p:blipFill>
        <p:spPr>
          <a:xfrm>
            <a:off x="4648744" y="1550257"/>
            <a:ext cx="4424920" cy="2873856"/>
          </a:xfrm>
          <a:prstGeom prst="rect">
            <a:avLst/>
          </a:prstGeom>
        </p:spPr>
      </p:pic>
    </p:spTree>
    <p:extLst>
      <p:ext uri="{BB962C8B-B14F-4D97-AF65-F5344CB8AC3E}">
        <p14:creationId xmlns:p14="http://schemas.microsoft.com/office/powerpoint/2010/main" val="3694757338"/>
      </p:ext>
    </p:extLst>
  </p:cSld>
  <p:clrMapOvr>
    <a:masterClrMapping/>
  </p:clrMapOvr>
  <p:transition spd="slow">
    <p:randomBar dir="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2" name="Rectangle 1">
            <a:extLst>
              <a:ext uri="{FF2B5EF4-FFF2-40B4-BE49-F238E27FC236}">
                <a16:creationId xmlns:a16="http://schemas.microsoft.com/office/drawing/2014/main" id="{36D013B0-5CDE-DF76-7D0B-0DA9FEB1D66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Google Shape;308;p32">
            <a:extLst>
              <a:ext uri="{FF2B5EF4-FFF2-40B4-BE49-F238E27FC236}">
                <a16:creationId xmlns:a16="http://schemas.microsoft.com/office/drawing/2014/main" id="{C6150F04-3426-826D-B72A-051B297DA89E}"/>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Kiểm thử hệ thống</a:t>
            </a:r>
          </a:p>
        </p:txBody>
      </p:sp>
      <p:cxnSp>
        <p:nvCxnSpPr>
          <p:cNvPr id="9" name="Google Shape;310;p32">
            <a:extLst>
              <a:ext uri="{FF2B5EF4-FFF2-40B4-BE49-F238E27FC236}">
                <a16:creationId xmlns:a16="http://schemas.microsoft.com/office/drawing/2014/main" id="{165A665B-DEB7-90D8-4F68-D635FAF97E2B}"/>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4" name="Google Shape;309;p32">
            <a:extLst>
              <a:ext uri="{FF2B5EF4-FFF2-40B4-BE49-F238E27FC236}">
                <a16:creationId xmlns:a16="http://schemas.microsoft.com/office/drawing/2014/main" id="{FBC1FE4A-D124-BEEC-E15D-F80BCC01AB2B}"/>
              </a:ext>
            </a:extLst>
          </p:cNvPr>
          <p:cNvSpPr txBox="1">
            <a:spLocks/>
          </p:cNvSpPr>
          <p:nvPr/>
        </p:nvSpPr>
        <p:spPr>
          <a:xfrm>
            <a:off x="310134" y="1051092"/>
            <a:ext cx="8513354" cy="29277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0" indent="0">
              <a:buNone/>
            </a:pPr>
            <a:r>
              <a:rPr lang="en-US"/>
              <a:t>K3s Cluster</a:t>
            </a:r>
            <a:endParaRPr lang="vi-VN"/>
          </a:p>
        </p:txBody>
      </p:sp>
      <p:pic>
        <p:nvPicPr>
          <p:cNvPr id="4" name="Picture 3">
            <a:extLst>
              <a:ext uri="{FF2B5EF4-FFF2-40B4-BE49-F238E27FC236}">
                <a16:creationId xmlns:a16="http://schemas.microsoft.com/office/drawing/2014/main" id="{19765E58-60AF-AB8D-0EEF-CCE46E2A09A7}"/>
              </a:ext>
            </a:extLst>
          </p:cNvPr>
          <p:cNvPicPr>
            <a:picLocks noChangeAspect="1"/>
          </p:cNvPicPr>
          <p:nvPr/>
        </p:nvPicPr>
        <p:blipFill>
          <a:blip r:embed="rId3"/>
          <a:stretch>
            <a:fillRect/>
          </a:stretch>
        </p:blipFill>
        <p:spPr>
          <a:xfrm>
            <a:off x="525544" y="1639023"/>
            <a:ext cx="8073107" cy="508663"/>
          </a:xfrm>
          <a:prstGeom prst="rect">
            <a:avLst/>
          </a:prstGeom>
        </p:spPr>
      </p:pic>
      <p:pic>
        <p:nvPicPr>
          <p:cNvPr id="6" name="Picture 5">
            <a:extLst>
              <a:ext uri="{FF2B5EF4-FFF2-40B4-BE49-F238E27FC236}">
                <a16:creationId xmlns:a16="http://schemas.microsoft.com/office/drawing/2014/main" id="{7763A72F-BA8A-C671-8B50-A92F9D839F4D}"/>
              </a:ext>
            </a:extLst>
          </p:cNvPr>
          <p:cNvPicPr>
            <a:picLocks noChangeAspect="1"/>
          </p:cNvPicPr>
          <p:nvPr/>
        </p:nvPicPr>
        <p:blipFill>
          <a:blip r:embed="rId4"/>
          <a:stretch>
            <a:fillRect/>
          </a:stretch>
        </p:blipFill>
        <p:spPr>
          <a:xfrm>
            <a:off x="525544" y="2301048"/>
            <a:ext cx="8073107" cy="1236937"/>
          </a:xfrm>
          <a:prstGeom prst="rect">
            <a:avLst/>
          </a:prstGeom>
        </p:spPr>
      </p:pic>
      <p:pic>
        <p:nvPicPr>
          <p:cNvPr id="10" name="Picture 9">
            <a:extLst>
              <a:ext uri="{FF2B5EF4-FFF2-40B4-BE49-F238E27FC236}">
                <a16:creationId xmlns:a16="http://schemas.microsoft.com/office/drawing/2014/main" id="{629E2B0A-3F52-1F91-77DA-F31C12655843}"/>
              </a:ext>
            </a:extLst>
          </p:cNvPr>
          <p:cNvPicPr>
            <a:picLocks noChangeAspect="1"/>
          </p:cNvPicPr>
          <p:nvPr/>
        </p:nvPicPr>
        <p:blipFill>
          <a:blip r:embed="rId5"/>
          <a:stretch>
            <a:fillRect/>
          </a:stretch>
        </p:blipFill>
        <p:spPr>
          <a:xfrm>
            <a:off x="525543" y="3716573"/>
            <a:ext cx="8073107" cy="902407"/>
          </a:xfrm>
          <a:prstGeom prst="rect">
            <a:avLst/>
          </a:prstGeom>
        </p:spPr>
      </p:pic>
    </p:spTree>
    <p:extLst>
      <p:ext uri="{BB962C8B-B14F-4D97-AF65-F5344CB8AC3E}">
        <p14:creationId xmlns:p14="http://schemas.microsoft.com/office/powerpoint/2010/main" val="2337814572"/>
      </p:ext>
    </p:extLst>
  </p:cSld>
  <p:clrMapOvr>
    <a:masterClrMapping/>
  </p:clrMapOvr>
  <p:transition spd="slow">
    <p:randomBar dir="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2" name="Rectangle 1">
            <a:extLst>
              <a:ext uri="{FF2B5EF4-FFF2-40B4-BE49-F238E27FC236}">
                <a16:creationId xmlns:a16="http://schemas.microsoft.com/office/drawing/2014/main" id="{36D013B0-5CDE-DF76-7D0B-0DA9FEB1D66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Google Shape;308;p32">
            <a:extLst>
              <a:ext uri="{FF2B5EF4-FFF2-40B4-BE49-F238E27FC236}">
                <a16:creationId xmlns:a16="http://schemas.microsoft.com/office/drawing/2014/main" id="{C6150F04-3426-826D-B72A-051B297DA89E}"/>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Kiểm thử hệ thống</a:t>
            </a:r>
          </a:p>
        </p:txBody>
      </p:sp>
      <p:cxnSp>
        <p:nvCxnSpPr>
          <p:cNvPr id="9" name="Google Shape;310;p32">
            <a:extLst>
              <a:ext uri="{FF2B5EF4-FFF2-40B4-BE49-F238E27FC236}">
                <a16:creationId xmlns:a16="http://schemas.microsoft.com/office/drawing/2014/main" id="{165A665B-DEB7-90D8-4F68-D635FAF97E2B}"/>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4" name="Google Shape;309;p32">
            <a:extLst>
              <a:ext uri="{FF2B5EF4-FFF2-40B4-BE49-F238E27FC236}">
                <a16:creationId xmlns:a16="http://schemas.microsoft.com/office/drawing/2014/main" id="{FBC1FE4A-D124-BEEC-E15D-F80BCC01AB2B}"/>
              </a:ext>
            </a:extLst>
          </p:cNvPr>
          <p:cNvSpPr txBox="1">
            <a:spLocks/>
          </p:cNvSpPr>
          <p:nvPr/>
        </p:nvSpPr>
        <p:spPr>
          <a:xfrm>
            <a:off x="310134" y="1051092"/>
            <a:ext cx="8513354" cy="29277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0" indent="0">
              <a:buNone/>
            </a:pPr>
            <a:r>
              <a:rPr lang="en-US"/>
              <a:t>Truy cập vào giao diện của app</a:t>
            </a:r>
            <a:endParaRPr lang="vi-VN"/>
          </a:p>
        </p:txBody>
      </p:sp>
      <p:pic>
        <p:nvPicPr>
          <p:cNvPr id="5" name="Picture 4">
            <a:extLst>
              <a:ext uri="{FF2B5EF4-FFF2-40B4-BE49-F238E27FC236}">
                <a16:creationId xmlns:a16="http://schemas.microsoft.com/office/drawing/2014/main" id="{C8F75E4F-7FEC-A0BD-D0FE-9FF829AA87DD}"/>
              </a:ext>
            </a:extLst>
          </p:cNvPr>
          <p:cNvPicPr>
            <a:picLocks noChangeAspect="1"/>
          </p:cNvPicPr>
          <p:nvPr/>
        </p:nvPicPr>
        <p:blipFill>
          <a:blip r:embed="rId3"/>
          <a:stretch>
            <a:fillRect/>
          </a:stretch>
        </p:blipFill>
        <p:spPr>
          <a:xfrm>
            <a:off x="1470541" y="1423795"/>
            <a:ext cx="6202917" cy="3559449"/>
          </a:xfrm>
          <a:prstGeom prst="rect">
            <a:avLst/>
          </a:prstGeom>
        </p:spPr>
      </p:pic>
    </p:spTree>
    <p:extLst>
      <p:ext uri="{BB962C8B-B14F-4D97-AF65-F5344CB8AC3E}">
        <p14:creationId xmlns:p14="http://schemas.microsoft.com/office/powerpoint/2010/main" val="2025606448"/>
      </p:ext>
    </p:extLst>
  </p:cSld>
  <p:clrMapOvr>
    <a:masterClrMapping/>
  </p:clrMapOvr>
  <p:transition spd="slow">
    <p:randomBar dir="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89" name="Google Shape;289;p31"/>
          <p:cNvSpPr txBox="1">
            <a:spLocks noGrp="1"/>
          </p:cNvSpPr>
          <p:nvPr>
            <p:ph type="title" idx="2"/>
          </p:nvPr>
        </p:nvSpPr>
        <p:spPr>
          <a:xfrm flipH="1">
            <a:off x="2229450" y="2690526"/>
            <a:ext cx="4685100" cy="558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Demo</a:t>
            </a:r>
            <a:endParaRPr/>
          </a:p>
        </p:txBody>
      </p:sp>
      <p:sp>
        <p:nvSpPr>
          <p:cNvPr id="290" name="Google Shape;290;p31"/>
          <p:cNvSpPr txBox="1">
            <a:spLocks noGrp="1"/>
          </p:cNvSpPr>
          <p:nvPr>
            <p:ph type="title"/>
          </p:nvPr>
        </p:nvSpPr>
        <p:spPr>
          <a:xfrm rot="-59787">
            <a:off x="3002163" y="1276077"/>
            <a:ext cx="3139675" cy="1095768"/>
          </a:xfrm>
          <a:prstGeom prst="rect">
            <a:avLst/>
          </a:prstGeom>
          <a:solidFill>
            <a:schemeClr val="tx2"/>
          </a:solidFill>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cxnSp>
        <p:nvCxnSpPr>
          <p:cNvPr id="292" name="Google Shape;292;p31"/>
          <p:cNvCxnSpPr/>
          <p:nvPr/>
        </p:nvCxnSpPr>
        <p:spPr>
          <a:xfrm>
            <a:off x="2377650" y="3324129"/>
            <a:ext cx="43887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338188331"/>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5" name="Google Shape;308;p32">
            <a:extLst>
              <a:ext uri="{FF2B5EF4-FFF2-40B4-BE49-F238E27FC236}">
                <a16:creationId xmlns:a16="http://schemas.microsoft.com/office/drawing/2014/main" id="{736FF3DF-AECE-7426-D948-423C88940AFC}"/>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Demo</a:t>
            </a:r>
            <a:endParaRPr lang="en-US" sz="3200"/>
          </a:p>
        </p:txBody>
      </p:sp>
      <p:cxnSp>
        <p:nvCxnSpPr>
          <p:cNvPr id="6" name="Google Shape;310;p32">
            <a:extLst>
              <a:ext uri="{FF2B5EF4-FFF2-40B4-BE49-F238E27FC236}">
                <a16:creationId xmlns:a16="http://schemas.microsoft.com/office/drawing/2014/main" id="{3EB5D0E8-FF36-D104-1AC3-2F561BC76654}"/>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1" name="Google Shape;309;p32">
            <a:extLst>
              <a:ext uri="{FF2B5EF4-FFF2-40B4-BE49-F238E27FC236}">
                <a16:creationId xmlns:a16="http://schemas.microsoft.com/office/drawing/2014/main" id="{9BF329A1-56F1-2543-5D3E-89DBCD83740E}"/>
              </a:ext>
            </a:extLst>
          </p:cNvPr>
          <p:cNvSpPr txBox="1">
            <a:spLocks/>
          </p:cNvSpPr>
          <p:nvPr/>
        </p:nvSpPr>
        <p:spPr>
          <a:xfrm>
            <a:off x="305420" y="1463177"/>
            <a:ext cx="8513354" cy="250079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285750" indent="-285750">
              <a:buFont typeface="Arial" panose="020B0604020202020204" pitchFamily="34" charset="0"/>
              <a:buChar char="•"/>
            </a:pPr>
            <a:r>
              <a:rPr lang="vi-VN"/>
              <a:t>Chạy Locust để tạo một lượng lớn người dùng ảo gửi yêu cầu đến ứng dụng qua HA Proxy</a:t>
            </a:r>
            <a:r>
              <a:rPr lang="en-US"/>
              <a:t> để do lường hiệu suất phân phối tải.</a:t>
            </a:r>
          </a:p>
          <a:p>
            <a:pPr marL="285750" indent="-285750">
              <a:buFont typeface="Arial" panose="020B0604020202020204" pitchFamily="34" charset="0"/>
              <a:buChar char="•"/>
            </a:pPr>
            <a:r>
              <a:rPr lang="en-US"/>
              <a:t>Thông số đánh giá:</a:t>
            </a:r>
          </a:p>
          <a:p>
            <a:pPr marL="742950" lvl="1" indent="-285750">
              <a:buFont typeface="Arial" panose="020B0604020202020204" pitchFamily="34" charset="0"/>
              <a:buChar char="•"/>
            </a:pPr>
            <a:r>
              <a:rPr lang="vi-VN"/>
              <a:t>Số lượng yêu cầu qua HA Proxy</a:t>
            </a:r>
            <a:endParaRPr lang="en-US"/>
          </a:p>
          <a:p>
            <a:pPr marL="742950" lvl="1" indent="-285750">
              <a:buFont typeface="Arial" panose="020B0604020202020204" pitchFamily="34" charset="0"/>
              <a:buChar char="•"/>
            </a:pPr>
            <a:r>
              <a:rPr lang="en-US"/>
              <a:t>Khả năng phân phối tải của HA Proxy</a:t>
            </a:r>
          </a:p>
          <a:p>
            <a:pPr marL="742950" lvl="1" indent="-285750">
              <a:buFont typeface="Arial" panose="020B0604020202020204" pitchFamily="34" charset="0"/>
              <a:buChar char="•"/>
            </a:pPr>
            <a:r>
              <a:rPr lang="en-US"/>
              <a:t>Độ trễ của hệ thống khi số lượng yêu cầu tang dần</a:t>
            </a:r>
          </a:p>
        </p:txBody>
      </p:sp>
      <p:sp>
        <p:nvSpPr>
          <p:cNvPr id="13" name="Google Shape;324;p33">
            <a:extLst>
              <a:ext uri="{FF2B5EF4-FFF2-40B4-BE49-F238E27FC236}">
                <a16:creationId xmlns:a16="http://schemas.microsoft.com/office/drawing/2014/main" id="{18A8C801-E444-C370-0F64-526101602A2A}"/>
              </a:ext>
            </a:extLst>
          </p:cNvPr>
          <p:cNvSpPr txBox="1">
            <a:spLocks/>
          </p:cNvSpPr>
          <p:nvPr/>
        </p:nvSpPr>
        <p:spPr>
          <a:xfrm>
            <a:off x="305421" y="1119676"/>
            <a:ext cx="3635790"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Kịch bản 1</a:t>
            </a:r>
          </a:p>
        </p:txBody>
      </p:sp>
    </p:spTree>
    <p:extLst>
      <p:ext uri="{BB962C8B-B14F-4D97-AF65-F5344CB8AC3E}">
        <p14:creationId xmlns:p14="http://schemas.microsoft.com/office/powerpoint/2010/main" val="1256026427"/>
      </p:ext>
    </p:extLst>
  </p:cSld>
  <p:clrMapOvr>
    <a:masterClrMapping/>
  </p:clrMapOvr>
  <p:transition spd="slow">
    <p:randomBar dir="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5" name="Google Shape;308;p32">
            <a:extLst>
              <a:ext uri="{FF2B5EF4-FFF2-40B4-BE49-F238E27FC236}">
                <a16:creationId xmlns:a16="http://schemas.microsoft.com/office/drawing/2014/main" id="{736FF3DF-AECE-7426-D948-423C88940AFC}"/>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Demo</a:t>
            </a:r>
            <a:endParaRPr lang="en-US" sz="3200"/>
          </a:p>
        </p:txBody>
      </p:sp>
      <p:cxnSp>
        <p:nvCxnSpPr>
          <p:cNvPr id="6" name="Google Shape;310;p32">
            <a:extLst>
              <a:ext uri="{FF2B5EF4-FFF2-40B4-BE49-F238E27FC236}">
                <a16:creationId xmlns:a16="http://schemas.microsoft.com/office/drawing/2014/main" id="{3EB5D0E8-FF36-D104-1AC3-2F561BC76654}"/>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1" name="Google Shape;309;p32">
            <a:extLst>
              <a:ext uri="{FF2B5EF4-FFF2-40B4-BE49-F238E27FC236}">
                <a16:creationId xmlns:a16="http://schemas.microsoft.com/office/drawing/2014/main" id="{9BF329A1-56F1-2543-5D3E-89DBCD83740E}"/>
              </a:ext>
            </a:extLst>
          </p:cNvPr>
          <p:cNvSpPr txBox="1">
            <a:spLocks/>
          </p:cNvSpPr>
          <p:nvPr/>
        </p:nvSpPr>
        <p:spPr>
          <a:xfrm>
            <a:off x="305420" y="1463177"/>
            <a:ext cx="8513354" cy="250079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285750" indent="-285750">
              <a:buFont typeface="Arial" panose="020B0604020202020204" pitchFamily="34" charset="0"/>
              <a:buChar char="•"/>
            </a:pPr>
            <a:r>
              <a:rPr lang="en-US"/>
              <a:t>Đánh giá khả năng mở rộng, cân bằng tài, khả năng phân phối và mức độ sử dụng tài nguyên của các node trong cụm K3s khi tăng số lượng replicas của ứng dụng.</a:t>
            </a:r>
          </a:p>
          <a:p>
            <a:pPr marL="285750" indent="-285750">
              <a:buFont typeface="Arial" panose="020B0604020202020204" pitchFamily="34" charset="0"/>
              <a:buChar char="•"/>
            </a:pPr>
            <a:r>
              <a:rPr lang="en-US"/>
              <a:t>Thông số đánh giá:</a:t>
            </a:r>
          </a:p>
          <a:p>
            <a:pPr marL="742950" lvl="1" indent="-285750">
              <a:buFont typeface="Arial" panose="020B0604020202020204" pitchFamily="34" charset="0"/>
              <a:buChar char="•"/>
            </a:pPr>
            <a:r>
              <a:rPr lang="en-US"/>
              <a:t>Thời gian khi tất cả các pod được tạo thành công</a:t>
            </a:r>
          </a:p>
          <a:p>
            <a:pPr marL="742950" lvl="1" indent="-285750">
              <a:buFont typeface="Arial" panose="020B0604020202020204" pitchFamily="34" charset="0"/>
              <a:buChar char="•"/>
            </a:pPr>
            <a:r>
              <a:rPr lang="en-US"/>
              <a:t>Tài nguyên CPU, RAM được sử dụng khi tăng số lượng replicas</a:t>
            </a:r>
          </a:p>
          <a:p>
            <a:pPr marL="742950" lvl="1" indent="-285750">
              <a:buFont typeface="Arial" panose="020B0604020202020204" pitchFamily="34" charset="0"/>
              <a:buChar char="•"/>
            </a:pPr>
            <a:r>
              <a:rPr lang="en-US"/>
              <a:t>Tạo traffic để đánh giá khả năng cân bằng tải giữa các node</a:t>
            </a:r>
          </a:p>
          <a:p>
            <a:pPr marL="742950" lvl="1" indent="-285750">
              <a:buFont typeface="Arial" panose="020B0604020202020204" pitchFamily="34" charset="0"/>
              <a:buChar char="•"/>
            </a:pPr>
            <a:endParaRPr lang="en-US"/>
          </a:p>
        </p:txBody>
      </p:sp>
      <p:sp>
        <p:nvSpPr>
          <p:cNvPr id="13" name="Google Shape;324;p33">
            <a:extLst>
              <a:ext uri="{FF2B5EF4-FFF2-40B4-BE49-F238E27FC236}">
                <a16:creationId xmlns:a16="http://schemas.microsoft.com/office/drawing/2014/main" id="{18A8C801-E444-C370-0F64-526101602A2A}"/>
              </a:ext>
            </a:extLst>
          </p:cNvPr>
          <p:cNvSpPr txBox="1">
            <a:spLocks/>
          </p:cNvSpPr>
          <p:nvPr/>
        </p:nvSpPr>
        <p:spPr>
          <a:xfrm>
            <a:off x="305421" y="1119676"/>
            <a:ext cx="3635790"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Kịch bản 2</a:t>
            </a:r>
          </a:p>
        </p:txBody>
      </p:sp>
    </p:spTree>
    <p:extLst>
      <p:ext uri="{BB962C8B-B14F-4D97-AF65-F5344CB8AC3E}">
        <p14:creationId xmlns:p14="http://schemas.microsoft.com/office/powerpoint/2010/main" val="3568213578"/>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Google Shape;323;p33"/>
          <p:cNvSpPr txBox="1">
            <a:spLocks noGrp="1"/>
          </p:cNvSpPr>
          <p:nvPr>
            <p:ph type="subTitle" idx="1"/>
          </p:nvPr>
        </p:nvSpPr>
        <p:spPr>
          <a:xfrm>
            <a:off x="5244190" y="1882993"/>
            <a:ext cx="2615100" cy="26213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i="1"/>
              <a:t>Microservices vs Monolithic</a:t>
            </a:r>
            <a:endParaRPr sz="1400" i="1"/>
          </a:p>
        </p:txBody>
      </p:sp>
      <p:sp>
        <p:nvSpPr>
          <p:cNvPr id="324" name="Google Shape;324;p33"/>
          <p:cNvSpPr txBox="1">
            <a:spLocks noGrp="1"/>
          </p:cNvSpPr>
          <p:nvPr>
            <p:ph type="subTitle" idx="2"/>
          </p:nvPr>
        </p:nvSpPr>
        <p:spPr>
          <a:xfrm>
            <a:off x="5244190" y="1539493"/>
            <a:ext cx="1995819" cy="343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Microservices</a:t>
            </a:r>
            <a:endParaRPr/>
          </a:p>
        </p:txBody>
      </p:sp>
      <p:cxnSp>
        <p:nvCxnSpPr>
          <p:cNvPr id="2" name="Google Shape;310;p32">
            <a:extLst>
              <a:ext uri="{FF2B5EF4-FFF2-40B4-BE49-F238E27FC236}">
                <a16:creationId xmlns:a16="http://schemas.microsoft.com/office/drawing/2014/main" id="{45B39138-311F-AE0D-27E3-E7E3ED33E9D3}"/>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7" name="Google Shape;308;p32">
            <a:extLst>
              <a:ext uri="{FF2B5EF4-FFF2-40B4-BE49-F238E27FC236}">
                <a16:creationId xmlns:a16="http://schemas.microsoft.com/office/drawing/2014/main" id="{4B093DD4-34D8-A77E-92FB-66F5F758EA05}"/>
              </a:ext>
            </a:extLst>
          </p:cNvPr>
          <p:cNvSpPr txBox="1">
            <a:spLocks/>
          </p:cNvSpPr>
          <p:nvPr/>
        </p:nvSpPr>
        <p:spPr>
          <a:xfrm>
            <a:off x="305420" y="312423"/>
            <a:ext cx="8513355"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200"/>
              <a:t>Nội dung chính</a:t>
            </a:r>
          </a:p>
        </p:txBody>
      </p:sp>
      <p:sp>
        <p:nvSpPr>
          <p:cNvPr id="20" name="Google Shape;323;p33">
            <a:extLst>
              <a:ext uri="{FF2B5EF4-FFF2-40B4-BE49-F238E27FC236}">
                <a16:creationId xmlns:a16="http://schemas.microsoft.com/office/drawing/2014/main" id="{F4FDF9D4-A4DF-0FD6-1966-69DBC5DEEB35}"/>
              </a:ext>
            </a:extLst>
          </p:cNvPr>
          <p:cNvSpPr txBox="1">
            <a:spLocks/>
          </p:cNvSpPr>
          <p:nvPr/>
        </p:nvSpPr>
        <p:spPr>
          <a:xfrm>
            <a:off x="1284710" y="3411838"/>
            <a:ext cx="2615100" cy="26213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a:buNone/>
              <a:defRPr sz="1600" b="0" i="0" u="none" strike="noStrike" cap="none">
                <a:solidFill>
                  <a:schemeClr val="accent1"/>
                </a:solidFill>
                <a:latin typeface="Jost"/>
                <a:ea typeface="Jost"/>
                <a:cs typeface="Jost"/>
                <a:sym typeface="Jost"/>
              </a:defRPr>
            </a:lvl1pPr>
            <a:lvl2pPr marL="914400" marR="0" lvl="1"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9pPr>
          </a:lstStyle>
          <a:p>
            <a:pPr marL="0" indent="0"/>
            <a:r>
              <a:rPr lang="en-US" sz="1400" i="1"/>
              <a:t>Ansible, Terraform, AWS</a:t>
            </a:r>
          </a:p>
        </p:txBody>
      </p:sp>
      <p:sp>
        <p:nvSpPr>
          <p:cNvPr id="21" name="Google Shape;324;p33">
            <a:extLst>
              <a:ext uri="{FF2B5EF4-FFF2-40B4-BE49-F238E27FC236}">
                <a16:creationId xmlns:a16="http://schemas.microsoft.com/office/drawing/2014/main" id="{E97B51A1-6DB1-2E01-3E31-DA0BED333C78}"/>
              </a:ext>
            </a:extLst>
          </p:cNvPr>
          <p:cNvSpPr txBox="1">
            <a:spLocks/>
          </p:cNvSpPr>
          <p:nvPr/>
        </p:nvSpPr>
        <p:spPr>
          <a:xfrm>
            <a:off x="1284710" y="3068338"/>
            <a:ext cx="1995819"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a:t>IaC, IaaS</a:t>
            </a:r>
          </a:p>
        </p:txBody>
      </p:sp>
      <p:sp>
        <p:nvSpPr>
          <p:cNvPr id="22" name="Google Shape;323;p33">
            <a:extLst>
              <a:ext uri="{FF2B5EF4-FFF2-40B4-BE49-F238E27FC236}">
                <a16:creationId xmlns:a16="http://schemas.microsoft.com/office/drawing/2014/main" id="{E3B3FFEE-5D65-A7E7-8BE1-DBE725D427C2}"/>
              </a:ext>
            </a:extLst>
          </p:cNvPr>
          <p:cNvSpPr txBox="1">
            <a:spLocks/>
          </p:cNvSpPr>
          <p:nvPr/>
        </p:nvSpPr>
        <p:spPr>
          <a:xfrm>
            <a:off x="1284710" y="1890962"/>
            <a:ext cx="2615100" cy="26213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a:buNone/>
              <a:defRPr sz="1600" b="0" i="0" u="none" strike="noStrike" cap="none">
                <a:solidFill>
                  <a:schemeClr val="accent1"/>
                </a:solidFill>
                <a:latin typeface="Jost"/>
                <a:ea typeface="Jost"/>
                <a:cs typeface="Jost"/>
                <a:sym typeface="Jost"/>
              </a:defRPr>
            </a:lvl1pPr>
            <a:lvl2pPr marL="914400" marR="0" lvl="1"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9pPr>
          </a:lstStyle>
          <a:p>
            <a:pPr marL="0" indent="0"/>
            <a:r>
              <a:rPr lang="en-US" sz="1400" i="1"/>
              <a:t>Prometheus, Loki, Icinga, Grafana</a:t>
            </a:r>
          </a:p>
        </p:txBody>
      </p:sp>
      <p:sp>
        <p:nvSpPr>
          <p:cNvPr id="23" name="Google Shape;324;p33">
            <a:extLst>
              <a:ext uri="{FF2B5EF4-FFF2-40B4-BE49-F238E27FC236}">
                <a16:creationId xmlns:a16="http://schemas.microsoft.com/office/drawing/2014/main" id="{410582E3-88A9-D5DF-59F7-FB8EAB03AE4F}"/>
              </a:ext>
            </a:extLst>
          </p:cNvPr>
          <p:cNvSpPr txBox="1">
            <a:spLocks/>
          </p:cNvSpPr>
          <p:nvPr/>
        </p:nvSpPr>
        <p:spPr>
          <a:xfrm>
            <a:off x="1284710" y="1547462"/>
            <a:ext cx="1995819"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a:t>Monitoring tools</a:t>
            </a:r>
          </a:p>
        </p:txBody>
      </p:sp>
      <p:sp>
        <p:nvSpPr>
          <p:cNvPr id="24" name="Google Shape;323;p33">
            <a:extLst>
              <a:ext uri="{FF2B5EF4-FFF2-40B4-BE49-F238E27FC236}">
                <a16:creationId xmlns:a16="http://schemas.microsoft.com/office/drawing/2014/main" id="{2D93B850-6911-D4CE-E5B3-62DF2A2FAA86}"/>
              </a:ext>
            </a:extLst>
          </p:cNvPr>
          <p:cNvSpPr txBox="1">
            <a:spLocks/>
          </p:cNvSpPr>
          <p:nvPr/>
        </p:nvSpPr>
        <p:spPr>
          <a:xfrm>
            <a:off x="5244190" y="3411838"/>
            <a:ext cx="2615100" cy="26213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a:buNone/>
              <a:defRPr sz="1600" b="0" i="0" u="none" strike="noStrike" cap="none">
                <a:solidFill>
                  <a:schemeClr val="accent1"/>
                </a:solidFill>
                <a:latin typeface="Jost"/>
                <a:ea typeface="Jost"/>
                <a:cs typeface="Jost"/>
                <a:sym typeface="Jost"/>
              </a:defRPr>
            </a:lvl1pPr>
            <a:lvl2pPr marL="914400" marR="0" lvl="1"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1600"/>
              <a:buFont typeface="Jost"/>
              <a:buNone/>
              <a:defRPr sz="1600" b="0" i="0" u="none" strike="noStrike" cap="none">
                <a:solidFill>
                  <a:schemeClr val="dk1"/>
                </a:solidFill>
                <a:latin typeface="Jost"/>
                <a:ea typeface="Jost"/>
                <a:cs typeface="Jost"/>
                <a:sym typeface="Jost"/>
              </a:defRPr>
            </a:lvl9pPr>
          </a:lstStyle>
          <a:p>
            <a:pPr marL="0" indent="0"/>
            <a:r>
              <a:rPr lang="en-US" sz="1400" i="1"/>
              <a:t>K3s</a:t>
            </a:r>
          </a:p>
        </p:txBody>
      </p:sp>
      <p:sp>
        <p:nvSpPr>
          <p:cNvPr id="25" name="Google Shape;324;p33">
            <a:extLst>
              <a:ext uri="{FF2B5EF4-FFF2-40B4-BE49-F238E27FC236}">
                <a16:creationId xmlns:a16="http://schemas.microsoft.com/office/drawing/2014/main" id="{91171F14-7F10-F523-4D4D-572AFE16BA83}"/>
              </a:ext>
            </a:extLst>
          </p:cNvPr>
          <p:cNvSpPr txBox="1">
            <a:spLocks/>
          </p:cNvSpPr>
          <p:nvPr/>
        </p:nvSpPr>
        <p:spPr>
          <a:xfrm>
            <a:off x="5244190" y="3068338"/>
            <a:ext cx="1995819"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a:t>Kubernetes</a:t>
            </a:r>
          </a:p>
        </p:txBody>
      </p:sp>
    </p:spTree>
  </p:cSld>
  <p:clrMapOvr>
    <a:masterClrMapping/>
  </p:clrMapOvr>
  <p:transition spd="slow">
    <p:randomBar dir="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5" name="Google Shape;308;p32">
            <a:extLst>
              <a:ext uri="{FF2B5EF4-FFF2-40B4-BE49-F238E27FC236}">
                <a16:creationId xmlns:a16="http://schemas.microsoft.com/office/drawing/2014/main" id="{736FF3DF-AECE-7426-D948-423C88940AFC}"/>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Demo</a:t>
            </a:r>
            <a:endParaRPr lang="en-US" sz="3200"/>
          </a:p>
        </p:txBody>
      </p:sp>
      <p:cxnSp>
        <p:nvCxnSpPr>
          <p:cNvPr id="6" name="Google Shape;310;p32">
            <a:extLst>
              <a:ext uri="{FF2B5EF4-FFF2-40B4-BE49-F238E27FC236}">
                <a16:creationId xmlns:a16="http://schemas.microsoft.com/office/drawing/2014/main" id="{3EB5D0E8-FF36-D104-1AC3-2F561BC76654}"/>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1" name="Google Shape;309;p32">
            <a:extLst>
              <a:ext uri="{FF2B5EF4-FFF2-40B4-BE49-F238E27FC236}">
                <a16:creationId xmlns:a16="http://schemas.microsoft.com/office/drawing/2014/main" id="{9BF329A1-56F1-2543-5D3E-89DBCD83740E}"/>
              </a:ext>
            </a:extLst>
          </p:cNvPr>
          <p:cNvSpPr txBox="1">
            <a:spLocks/>
          </p:cNvSpPr>
          <p:nvPr/>
        </p:nvSpPr>
        <p:spPr>
          <a:xfrm>
            <a:off x="305420" y="1463177"/>
            <a:ext cx="8513354" cy="250079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285750" indent="-285750">
              <a:buFont typeface="Arial" panose="020B0604020202020204" pitchFamily="34" charset="0"/>
              <a:buChar char="•"/>
            </a:pPr>
            <a:r>
              <a:rPr lang="en-US"/>
              <a:t>Đánh giá hệ thống cảnh báo.</a:t>
            </a:r>
          </a:p>
          <a:p>
            <a:pPr marL="285750" indent="-285750">
              <a:buFont typeface="Arial" panose="020B0604020202020204" pitchFamily="34" charset="0"/>
              <a:buChar char="•"/>
            </a:pPr>
            <a:r>
              <a:rPr lang="en-US"/>
              <a:t>Thông số đánh giá:</a:t>
            </a:r>
          </a:p>
          <a:p>
            <a:pPr marL="742950" lvl="1" indent="-285750">
              <a:buFont typeface="Arial" panose="020B0604020202020204" pitchFamily="34" charset="0"/>
              <a:buChar char="•"/>
            </a:pPr>
            <a:r>
              <a:rPr lang="en-US"/>
              <a:t>Kiểm tra cảnh báo khi tài nguyên bị quá tải</a:t>
            </a:r>
          </a:p>
          <a:p>
            <a:pPr marL="1200150" lvl="2" indent="-285750">
              <a:buFont typeface="Wingdings" panose="05000000000000000000" pitchFamily="2" charset="2"/>
              <a:buChar char="§"/>
            </a:pPr>
            <a:r>
              <a:rPr lang="en-US"/>
              <a:t>Gọi API vào service trong cụm K3s</a:t>
            </a:r>
          </a:p>
          <a:p>
            <a:pPr marL="1200150" lvl="2" indent="-285750">
              <a:buFont typeface="Wingdings" panose="05000000000000000000" pitchFamily="2" charset="2"/>
              <a:buChar char="§"/>
            </a:pPr>
            <a:r>
              <a:rPr lang="en-US"/>
              <a:t>Gây tải trên server</a:t>
            </a:r>
          </a:p>
          <a:p>
            <a:pPr marL="742950" lvl="1" indent="-285750">
              <a:buFont typeface="Arial" panose="020B0604020202020204" pitchFamily="34" charset="0"/>
              <a:buChar char="•"/>
            </a:pPr>
            <a:r>
              <a:rPr lang="en-US"/>
              <a:t>Kiểm tra cảnh báo khi dịch vụ hoặc server không khả dụng</a:t>
            </a:r>
          </a:p>
          <a:p>
            <a:pPr marL="1200150" lvl="2" indent="-285750">
              <a:buFont typeface="Wingdings" panose="05000000000000000000" pitchFamily="2" charset="2"/>
              <a:buChar char="§"/>
            </a:pPr>
            <a:r>
              <a:rPr lang="en-US"/>
              <a:t>Dừng dịch vụ trong K3s</a:t>
            </a:r>
          </a:p>
          <a:p>
            <a:pPr marL="1200150" lvl="2" indent="-285750">
              <a:buFont typeface="Wingdings" panose="05000000000000000000" pitchFamily="2" charset="2"/>
              <a:buChar char="§"/>
            </a:pPr>
            <a:r>
              <a:rPr lang="en-US"/>
              <a:t>Tắt server</a:t>
            </a:r>
          </a:p>
          <a:p>
            <a:pPr marL="742950" lvl="1" indent="-285750">
              <a:buFont typeface="Arial" panose="020B0604020202020204" pitchFamily="34" charset="0"/>
              <a:buChar char="•"/>
            </a:pPr>
            <a:endParaRPr lang="en-US"/>
          </a:p>
        </p:txBody>
      </p:sp>
      <p:sp>
        <p:nvSpPr>
          <p:cNvPr id="13" name="Google Shape;324;p33">
            <a:extLst>
              <a:ext uri="{FF2B5EF4-FFF2-40B4-BE49-F238E27FC236}">
                <a16:creationId xmlns:a16="http://schemas.microsoft.com/office/drawing/2014/main" id="{18A8C801-E444-C370-0F64-526101602A2A}"/>
              </a:ext>
            </a:extLst>
          </p:cNvPr>
          <p:cNvSpPr txBox="1">
            <a:spLocks/>
          </p:cNvSpPr>
          <p:nvPr/>
        </p:nvSpPr>
        <p:spPr>
          <a:xfrm>
            <a:off x="305421" y="1119676"/>
            <a:ext cx="3635790"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Kịch bản 3</a:t>
            </a:r>
          </a:p>
        </p:txBody>
      </p:sp>
    </p:spTree>
    <p:extLst>
      <p:ext uri="{BB962C8B-B14F-4D97-AF65-F5344CB8AC3E}">
        <p14:creationId xmlns:p14="http://schemas.microsoft.com/office/powerpoint/2010/main" val="3384564872"/>
      </p:ext>
    </p:extLst>
  </p:cSld>
  <p:clrMapOvr>
    <a:masterClrMapping/>
  </p:clrMapOvr>
  <p:transition spd="slow">
    <p:randomBar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6" name="Google Shape;356;p34"/>
          <p:cNvSpPr txBox="1">
            <a:spLocks noGrp="1"/>
          </p:cNvSpPr>
          <p:nvPr>
            <p:ph type="title"/>
          </p:nvPr>
        </p:nvSpPr>
        <p:spPr>
          <a:xfrm>
            <a:off x="294587" y="1491421"/>
            <a:ext cx="8554825" cy="1434793"/>
          </a:xfrm>
          <a:prstGeom prst="rect">
            <a:avLst/>
          </a:prstGeom>
        </p:spPr>
        <p:txBody>
          <a:bodyPr spcFirstLastPara="1" wrap="square" lIns="0" tIns="0" rIns="0" bIns="0" anchor="t" anchorCtr="0">
            <a:noAutofit/>
          </a:bodyPr>
          <a:lstStyle/>
          <a:p>
            <a:pPr marL="0" lvl="0" indent="0" algn="ctr" rtl="0">
              <a:lnSpc>
                <a:spcPct val="150000"/>
              </a:lnSpc>
              <a:spcBef>
                <a:spcPts val="0"/>
              </a:spcBef>
              <a:spcAft>
                <a:spcPts val="0"/>
              </a:spcAft>
              <a:buNone/>
            </a:pPr>
            <a:r>
              <a:rPr lang="en" sz="3600"/>
              <a:t>-Hết-</a:t>
            </a:r>
            <a:endParaRPr sz="3600"/>
          </a:p>
        </p:txBody>
      </p:sp>
      <p:cxnSp>
        <p:nvCxnSpPr>
          <p:cNvPr id="357" name="Google Shape;357;p34"/>
          <p:cNvCxnSpPr/>
          <p:nvPr/>
        </p:nvCxnSpPr>
        <p:spPr>
          <a:xfrm>
            <a:off x="1966529" y="2293795"/>
            <a:ext cx="49845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5" name="Google Shape;308;p32">
            <a:extLst>
              <a:ext uri="{FF2B5EF4-FFF2-40B4-BE49-F238E27FC236}">
                <a16:creationId xmlns:a16="http://schemas.microsoft.com/office/drawing/2014/main" id="{736FF3DF-AECE-7426-D948-423C88940AFC}"/>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Monitoring tools</a:t>
            </a:r>
            <a:endParaRPr lang="en-US" sz="3200"/>
          </a:p>
        </p:txBody>
      </p:sp>
      <p:cxnSp>
        <p:nvCxnSpPr>
          <p:cNvPr id="6" name="Google Shape;310;p32">
            <a:extLst>
              <a:ext uri="{FF2B5EF4-FFF2-40B4-BE49-F238E27FC236}">
                <a16:creationId xmlns:a16="http://schemas.microsoft.com/office/drawing/2014/main" id="{3EB5D0E8-FF36-D104-1AC3-2F561BC76654}"/>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1" name="Google Shape;309;p32">
            <a:extLst>
              <a:ext uri="{FF2B5EF4-FFF2-40B4-BE49-F238E27FC236}">
                <a16:creationId xmlns:a16="http://schemas.microsoft.com/office/drawing/2014/main" id="{9BF329A1-56F1-2543-5D3E-89DBCD83740E}"/>
              </a:ext>
            </a:extLst>
          </p:cNvPr>
          <p:cNvSpPr txBox="1">
            <a:spLocks/>
          </p:cNvSpPr>
          <p:nvPr/>
        </p:nvSpPr>
        <p:spPr>
          <a:xfrm>
            <a:off x="305421" y="1463178"/>
            <a:ext cx="8513354" cy="110857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285750" indent="-285750">
              <a:buFont typeface="Arial" panose="020B0604020202020204" pitchFamily="34" charset="0"/>
              <a:buChar char="•"/>
            </a:pPr>
            <a:r>
              <a:rPr lang="vi-VN"/>
              <a:t>Prometheus là một hệ thống giám sát và cảnh báo mã nguồn mở được phát triển bởi SoundCloud</a:t>
            </a:r>
            <a:r>
              <a:rPr lang="en-US"/>
              <a:t>.</a:t>
            </a:r>
            <a:r>
              <a:rPr lang="vi-VN"/>
              <a:t> </a:t>
            </a:r>
            <a:r>
              <a:rPr lang="en-US"/>
              <a:t> </a:t>
            </a:r>
            <a:r>
              <a:rPr lang="vi-VN"/>
              <a:t>Prometheus giúp thu thập, lưu trữ, và phân tích các số liệu từ hệ thống ứng dụng</a:t>
            </a:r>
            <a:r>
              <a:rPr lang="en-US"/>
              <a:t>. </a:t>
            </a:r>
          </a:p>
        </p:txBody>
      </p:sp>
      <p:sp>
        <p:nvSpPr>
          <p:cNvPr id="13" name="Google Shape;324;p33">
            <a:extLst>
              <a:ext uri="{FF2B5EF4-FFF2-40B4-BE49-F238E27FC236}">
                <a16:creationId xmlns:a16="http://schemas.microsoft.com/office/drawing/2014/main" id="{18A8C801-E444-C370-0F64-526101602A2A}"/>
              </a:ext>
            </a:extLst>
          </p:cNvPr>
          <p:cNvSpPr txBox="1">
            <a:spLocks/>
          </p:cNvSpPr>
          <p:nvPr/>
        </p:nvSpPr>
        <p:spPr>
          <a:xfrm>
            <a:off x="305421" y="1119676"/>
            <a:ext cx="1995819"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Prometheus</a:t>
            </a:r>
          </a:p>
        </p:txBody>
      </p:sp>
      <p:pic>
        <p:nvPicPr>
          <p:cNvPr id="2" name="Picture 1">
            <a:extLst>
              <a:ext uri="{FF2B5EF4-FFF2-40B4-BE49-F238E27FC236}">
                <a16:creationId xmlns:a16="http://schemas.microsoft.com/office/drawing/2014/main" id="{E62315EC-2244-2D00-4D36-E0C48CC870D7}"/>
              </a:ext>
            </a:extLst>
          </p:cNvPr>
          <p:cNvPicPr>
            <a:picLocks noChangeAspect="1"/>
          </p:cNvPicPr>
          <p:nvPr/>
        </p:nvPicPr>
        <p:blipFill>
          <a:blip r:embed="rId3"/>
          <a:stretch>
            <a:fillRect/>
          </a:stretch>
        </p:blipFill>
        <p:spPr>
          <a:xfrm>
            <a:off x="3499134" y="2571750"/>
            <a:ext cx="2125928" cy="2136052"/>
          </a:xfrm>
          <a:prstGeom prst="rect">
            <a:avLst/>
          </a:prstGeom>
        </p:spPr>
      </p:pic>
    </p:spTree>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5" name="Google Shape;308;p32">
            <a:extLst>
              <a:ext uri="{FF2B5EF4-FFF2-40B4-BE49-F238E27FC236}">
                <a16:creationId xmlns:a16="http://schemas.microsoft.com/office/drawing/2014/main" id="{736FF3DF-AECE-7426-D948-423C88940AFC}"/>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Monitoring tools</a:t>
            </a:r>
            <a:endParaRPr lang="en-US" sz="3200"/>
          </a:p>
        </p:txBody>
      </p:sp>
      <p:cxnSp>
        <p:nvCxnSpPr>
          <p:cNvPr id="6" name="Google Shape;310;p32">
            <a:extLst>
              <a:ext uri="{FF2B5EF4-FFF2-40B4-BE49-F238E27FC236}">
                <a16:creationId xmlns:a16="http://schemas.microsoft.com/office/drawing/2014/main" id="{3EB5D0E8-FF36-D104-1AC3-2F561BC76654}"/>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3" name="Google Shape;324;p33">
            <a:extLst>
              <a:ext uri="{FF2B5EF4-FFF2-40B4-BE49-F238E27FC236}">
                <a16:creationId xmlns:a16="http://schemas.microsoft.com/office/drawing/2014/main" id="{18A8C801-E444-C370-0F64-526101602A2A}"/>
              </a:ext>
            </a:extLst>
          </p:cNvPr>
          <p:cNvSpPr txBox="1">
            <a:spLocks/>
          </p:cNvSpPr>
          <p:nvPr/>
        </p:nvSpPr>
        <p:spPr>
          <a:xfrm>
            <a:off x="305421" y="1119676"/>
            <a:ext cx="2843132"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Prometheus model</a:t>
            </a:r>
          </a:p>
        </p:txBody>
      </p:sp>
      <p:pic>
        <p:nvPicPr>
          <p:cNvPr id="3074" name="Picture 2" descr="Prometheus vs. VictoriaMetrics (VM) | Last9">
            <a:extLst>
              <a:ext uri="{FF2B5EF4-FFF2-40B4-BE49-F238E27FC236}">
                <a16:creationId xmlns:a16="http://schemas.microsoft.com/office/drawing/2014/main" id="{A532F128-FB3E-0B1B-36E3-70F23C916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8101" y="1563064"/>
            <a:ext cx="5767797" cy="346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556900"/>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5" name="Google Shape;308;p32">
            <a:extLst>
              <a:ext uri="{FF2B5EF4-FFF2-40B4-BE49-F238E27FC236}">
                <a16:creationId xmlns:a16="http://schemas.microsoft.com/office/drawing/2014/main" id="{736FF3DF-AECE-7426-D948-423C88940AFC}"/>
              </a:ext>
            </a:extLst>
          </p:cNvPr>
          <p:cNvSpPr txBox="1">
            <a:spLocks/>
          </p:cNvSpPr>
          <p:nvPr/>
        </p:nvSpPr>
        <p:spPr>
          <a:xfrm>
            <a:off x="305421" y="312423"/>
            <a:ext cx="8513354" cy="663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Jost SemiBold"/>
              <a:buNone/>
              <a:defRPr sz="3000" b="0" i="0" u="none" strike="noStrike" cap="none">
                <a:solidFill>
                  <a:schemeClr val="accent1"/>
                </a:solidFill>
                <a:latin typeface="Jost SemiBold"/>
                <a:ea typeface="Jost SemiBold"/>
                <a:cs typeface="Jost SemiBold"/>
                <a:sym typeface="Jost SemiBold"/>
              </a:defRPr>
            </a:lvl1pPr>
            <a:lvl2pPr marR="0" lvl="1"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2pPr>
            <a:lvl3pPr marR="0" lvl="2"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3pPr>
            <a:lvl4pPr marR="0" lvl="3"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4pPr>
            <a:lvl5pPr marR="0" lvl="4"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5pPr>
            <a:lvl6pPr marR="0" lvl="5"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6pPr>
            <a:lvl7pPr marR="0" lvl="6"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7pPr>
            <a:lvl8pPr marR="0" lvl="7"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8pPr>
            <a:lvl9pPr marR="0" lvl="8" algn="l" rtl="0">
              <a:lnSpc>
                <a:spcPct val="100000"/>
              </a:lnSpc>
              <a:spcBef>
                <a:spcPts val="0"/>
              </a:spcBef>
              <a:spcAft>
                <a:spcPts val="0"/>
              </a:spcAft>
              <a:buClr>
                <a:schemeClr val="accent1"/>
              </a:buClr>
              <a:buSzPts val="2800"/>
              <a:buFont typeface="Jost"/>
              <a:buNone/>
              <a:defRPr sz="2800" b="1" i="0" u="none" strike="noStrike" cap="none">
                <a:solidFill>
                  <a:schemeClr val="accent1"/>
                </a:solidFill>
                <a:latin typeface="Jost"/>
                <a:ea typeface="Jost"/>
                <a:cs typeface="Jost"/>
                <a:sym typeface="Jost"/>
              </a:defRPr>
            </a:lvl9pPr>
          </a:lstStyle>
          <a:p>
            <a:r>
              <a:rPr lang="en-US" sz="3600"/>
              <a:t>Monitoring tools</a:t>
            </a:r>
            <a:endParaRPr lang="en-US" sz="3200"/>
          </a:p>
        </p:txBody>
      </p:sp>
      <p:cxnSp>
        <p:nvCxnSpPr>
          <p:cNvPr id="6" name="Google Shape;310;p32">
            <a:extLst>
              <a:ext uri="{FF2B5EF4-FFF2-40B4-BE49-F238E27FC236}">
                <a16:creationId xmlns:a16="http://schemas.microsoft.com/office/drawing/2014/main" id="{3EB5D0E8-FF36-D104-1AC3-2F561BC76654}"/>
              </a:ext>
            </a:extLst>
          </p:cNvPr>
          <p:cNvCxnSpPr>
            <a:cxnSpLocks/>
          </p:cNvCxnSpPr>
          <p:nvPr/>
        </p:nvCxnSpPr>
        <p:spPr>
          <a:xfrm>
            <a:off x="305421" y="975723"/>
            <a:ext cx="8513354" cy="0"/>
          </a:xfrm>
          <a:prstGeom prst="straightConnector1">
            <a:avLst/>
          </a:prstGeom>
          <a:noFill/>
          <a:ln w="9525" cap="flat" cmpd="sng">
            <a:solidFill>
              <a:schemeClr val="accent1"/>
            </a:solidFill>
            <a:prstDash val="solid"/>
            <a:round/>
            <a:headEnd type="none" w="med" len="med"/>
            <a:tailEnd type="none" w="med" len="med"/>
          </a:ln>
        </p:spPr>
      </p:cxnSp>
      <p:sp>
        <p:nvSpPr>
          <p:cNvPr id="11" name="Google Shape;309;p32">
            <a:extLst>
              <a:ext uri="{FF2B5EF4-FFF2-40B4-BE49-F238E27FC236}">
                <a16:creationId xmlns:a16="http://schemas.microsoft.com/office/drawing/2014/main" id="{9BF329A1-56F1-2543-5D3E-89DBCD83740E}"/>
              </a:ext>
            </a:extLst>
          </p:cNvPr>
          <p:cNvSpPr txBox="1">
            <a:spLocks/>
          </p:cNvSpPr>
          <p:nvPr/>
        </p:nvSpPr>
        <p:spPr>
          <a:xfrm>
            <a:off x="305421" y="1463177"/>
            <a:ext cx="8513354" cy="30993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Jost SemiBold"/>
              <a:buChar char="●"/>
              <a:defRPr sz="1600" b="0" i="0" u="none" strike="noStrike" cap="none">
                <a:solidFill>
                  <a:schemeClr val="accent1"/>
                </a:solidFill>
                <a:latin typeface="Jost"/>
                <a:ea typeface="Jost"/>
                <a:cs typeface="Jost"/>
                <a:sym typeface="Jost"/>
              </a:defRPr>
            </a:lvl1pPr>
            <a:lvl2pPr marL="914400" marR="0" lvl="1"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2pPr>
            <a:lvl3pPr marL="1371600" marR="0" lvl="2"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3pPr>
            <a:lvl4pPr marL="1828800" marR="0" lvl="3"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4pPr>
            <a:lvl5pPr marL="2286000" marR="0" lvl="4"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5pPr>
            <a:lvl6pPr marL="2743200" marR="0" lvl="5"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6pPr>
            <a:lvl7pPr marL="3200400" marR="0" lvl="6"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7pPr>
            <a:lvl8pPr marL="3657600" marR="0" lvl="7"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8pPr>
            <a:lvl9pPr marL="4114800" marR="0" lvl="8" indent="-330200" algn="l" rtl="0">
              <a:lnSpc>
                <a:spcPct val="100000"/>
              </a:lnSpc>
              <a:spcBef>
                <a:spcPts val="0"/>
              </a:spcBef>
              <a:spcAft>
                <a:spcPts val="0"/>
              </a:spcAft>
              <a:buClr>
                <a:schemeClr val="lt2"/>
              </a:buClr>
              <a:buSzPts val="1600"/>
              <a:buFont typeface="Montserrat"/>
              <a:buChar char="■"/>
              <a:defRPr sz="1600" b="0" i="0" u="none" strike="noStrike" cap="none">
                <a:solidFill>
                  <a:schemeClr val="accent1"/>
                </a:solidFill>
                <a:latin typeface="Jost"/>
                <a:ea typeface="Jost"/>
                <a:cs typeface="Jost"/>
                <a:sym typeface="Jost"/>
              </a:defRPr>
            </a:lvl9pPr>
          </a:lstStyle>
          <a:p>
            <a:pPr marL="285750" indent="-285750">
              <a:buFont typeface="Arial" panose="020B0604020202020204" pitchFamily="34" charset="0"/>
              <a:buChar char="•"/>
            </a:pPr>
            <a:r>
              <a:rPr lang="vi-VN" b="1"/>
              <a:t>Prometheus Server</a:t>
            </a:r>
            <a:r>
              <a:rPr lang="vi-VN"/>
              <a:t>: Thành phần trung tâm có nhiệm vụ thu thập và lưu trữ dữ liệu từ các endpoint của ứng dụng, sau đó lưu trữ chúng trong cơ sở dữ liệu theo kiểu time-series. Server cũng xử lý các truy vấn từ người dùng thông qua PromQL.</a:t>
            </a:r>
            <a:endParaRPr lang="en-US"/>
          </a:p>
          <a:p>
            <a:pPr marL="742950" lvl="1" indent="-285750">
              <a:buFont typeface="Arial" panose="020B0604020202020204" pitchFamily="34" charset="0"/>
              <a:buChar char="•"/>
            </a:pPr>
            <a:r>
              <a:rPr lang="en-US"/>
              <a:t>Retrieval</a:t>
            </a:r>
          </a:p>
          <a:p>
            <a:pPr marL="1200150" lvl="2" indent="-285750">
              <a:buFont typeface="Wingdings" panose="05000000000000000000" pitchFamily="2" charset="2"/>
              <a:buChar char="§"/>
            </a:pPr>
            <a:r>
              <a:rPr lang="en-US"/>
              <a:t>Component chịu trách nhiệm pull metrics từ targets</a:t>
            </a:r>
          </a:p>
          <a:p>
            <a:pPr marL="1200150" lvl="2" indent="-285750">
              <a:buFont typeface="Wingdings" panose="05000000000000000000" pitchFamily="2" charset="2"/>
              <a:buChar char="§"/>
            </a:pPr>
            <a:r>
              <a:rPr lang="vi-VN"/>
              <a:t>Thực hiện scraping theo interval được cấu hình</a:t>
            </a:r>
            <a:endParaRPr lang="en-US"/>
          </a:p>
          <a:p>
            <a:pPr marL="1200150" lvl="2" indent="-285750">
              <a:buFont typeface="Wingdings" panose="05000000000000000000" pitchFamily="2" charset="2"/>
              <a:buChar char="§"/>
            </a:pPr>
            <a:r>
              <a:rPr lang="en-US"/>
              <a:t>Xử lý service discovery để biết targets cần scrape</a:t>
            </a:r>
          </a:p>
          <a:p>
            <a:pPr marL="742950" lvl="1" indent="-285750">
              <a:buFont typeface="Arial" panose="020B0604020202020204" pitchFamily="34" charset="0"/>
              <a:buChar char="•"/>
            </a:pPr>
            <a:r>
              <a:rPr lang="en-US"/>
              <a:t>TSDB (Time Series Database)</a:t>
            </a:r>
          </a:p>
          <a:p>
            <a:pPr marL="1200150" lvl="2" indent="-285750">
              <a:buFont typeface="Wingdings" panose="05000000000000000000" pitchFamily="2" charset="2"/>
              <a:buChar char="§"/>
            </a:pPr>
            <a:r>
              <a:rPr lang="en-US"/>
              <a:t>Lưu trữ time series data</a:t>
            </a:r>
          </a:p>
          <a:p>
            <a:pPr marL="1200150" lvl="2" indent="-285750">
              <a:buFont typeface="Wingdings" panose="05000000000000000000" pitchFamily="2" charset="2"/>
              <a:buChar char="§"/>
            </a:pPr>
            <a:r>
              <a:rPr lang="vi-VN"/>
              <a:t>Tối ưu hóa cho dữ liệu dạng metrics theo thời gian</a:t>
            </a:r>
            <a:endParaRPr lang="en-US"/>
          </a:p>
          <a:p>
            <a:pPr marL="742950" lvl="1" indent="-285750">
              <a:buFont typeface="Arial" panose="020B0604020202020204" pitchFamily="34" charset="0"/>
              <a:buChar char="•"/>
            </a:pPr>
            <a:r>
              <a:rPr lang="en-US"/>
              <a:t>HTTP Server</a:t>
            </a:r>
          </a:p>
          <a:p>
            <a:pPr marL="1200150" lvl="2" indent="-285750">
              <a:buFont typeface="Wingdings" panose="05000000000000000000" pitchFamily="2" charset="2"/>
              <a:buChar char="§"/>
            </a:pPr>
            <a:r>
              <a:rPr lang="en-US"/>
              <a:t>Expose Prometheus API</a:t>
            </a:r>
          </a:p>
        </p:txBody>
      </p:sp>
      <p:sp>
        <p:nvSpPr>
          <p:cNvPr id="13" name="Google Shape;324;p33">
            <a:extLst>
              <a:ext uri="{FF2B5EF4-FFF2-40B4-BE49-F238E27FC236}">
                <a16:creationId xmlns:a16="http://schemas.microsoft.com/office/drawing/2014/main" id="{18A8C801-E444-C370-0F64-526101602A2A}"/>
              </a:ext>
            </a:extLst>
          </p:cNvPr>
          <p:cNvSpPr txBox="1">
            <a:spLocks/>
          </p:cNvSpPr>
          <p:nvPr/>
        </p:nvSpPr>
        <p:spPr>
          <a:xfrm>
            <a:off x="305421" y="1119676"/>
            <a:ext cx="3842373" cy="343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Jost"/>
              <a:buNone/>
              <a:defRPr sz="2000" b="0" i="0" u="none" strike="noStrike" cap="none">
                <a:solidFill>
                  <a:schemeClr val="accent1"/>
                </a:solidFill>
                <a:latin typeface="Jost SemiBold"/>
                <a:ea typeface="Jost SemiBold"/>
                <a:cs typeface="Jost SemiBold"/>
                <a:sym typeface="Jost SemiBold"/>
              </a:defRPr>
            </a:lvl1pPr>
            <a:lvl2pPr marL="914400" marR="0" lvl="1"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2pPr>
            <a:lvl3pPr marL="1371600" marR="0" lvl="2"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3pPr>
            <a:lvl4pPr marL="1828800" marR="0" lvl="3"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4pPr>
            <a:lvl5pPr marL="2286000" marR="0" lvl="4"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5pPr>
            <a:lvl6pPr marL="2743200" marR="0" lvl="5"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6pPr>
            <a:lvl7pPr marL="3200400" marR="0" lvl="6"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7pPr>
            <a:lvl8pPr marL="3657600" marR="0" lvl="7"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8pPr>
            <a:lvl9pPr marL="4114800" marR="0" lvl="8" indent="-330200" algn="r" rtl="0">
              <a:lnSpc>
                <a:spcPct val="100000"/>
              </a:lnSpc>
              <a:spcBef>
                <a:spcPts val="0"/>
              </a:spcBef>
              <a:spcAft>
                <a:spcPts val="0"/>
              </a:spcAft>
              <a:buClr>
                <a:schemeClr val="dk1"/>
              </a:buClr>
              <a:buSzPts val="2000"/>
              <a:buFont typeface="Jost"/>
              <a:buNone/>
              <a:defRPr sz="2000" b="0" i="0" u="none" strike="noStrike" cap="none">
                <a:solidFill>
                  <a:schemeClr val="dk1"/>
                </a:solidFill>
                <a:latin typeface="Jost"/>
                <a:ea typeface="Jost"/>
                <a:cs typeface="Jost"/>
                <a:sym typeface="Jost"/>
              </a:defRPr>
            </a:lvl9pPr>
          </a:lstStyle>
          <a:p>
            <a:pPr marL="0" indent="0"/>
            <a:r>
              <a:rPr lang="en-US" b="1"/>
              <a:t>Prometheus components</a:t>
            </a:r>
          </a:p>
        </p:txBody>
      </p:sp>
      <p:pic>
        <p:nvPicPr>
          <p:cNvPr id="4" name="Picture 3">
            <a:extLst>
              <a:ext uri="{FF2B5EF4-FFF2-40B4-BE49-F238E27FC236}">
                <a16:creationId xmlns:a16="http://schemas.microsoft.com/office/drawing/2014/main" id="{02EA6A8B-1EEF-8030-D62E-2CAC1C05F320}"/>
              </a:ext>
            </a:extLst>
          </p:cNvPr>
          <p:cNvPicPr>
            <a:picLocks noChangeAspect="1"/>
          </p:cNvPicPr>
          <p:nvPr/>
        </p:nvPicPr>
        <p:blipFill>
          <a:blip r:embed="rId3"/>
          <a:stretch>
            <a:fillRect/>
          </a:stretch>
        </p:blipFill>
        <p:spPr>
          <a:xfrm>
            <a:off x="6334992" y="2332912"/>
            <a:ext cx="2483783" cy="1736988"/>
          </a:xfrm>
          <a:prstGeom prst="rect">
            <a:avLst/>
          </a:prstGeom>
        </p:spPr>
      </p:pic>
    </p:spTree>
    <p:extLst>
      <p:ext uri="{BB962C8B-B14F-4D97-AF65-F5344CB8AC3E}">
        <p14:creationId xmlns:p14="http://schemas.microsoft.com/office/powerpoint/2010/main" val="1058849893"/>
      </p:ext>
    </p:extLst>
  </p:cSld>
  <p:clrMapOvr>
    <a:masterClrMapping/>
  </p:clrMapOvr>
  <p:transition spd="slow">
    <p:randomBar dir="vert"/>
  </p:transition>
</p:sld>
</file>

<file path=ppt/theme/theme1.xml><?xml version="1.0" encoding="utf-8"?>
<a:theme xmlns:a="http://schemas.openxmlformats.org/drawingml/2006/main" name="Introduction to Cloud Computing Workshop by Slidesgo">
  <a:themeElements>
    <a:clrScheme name="Simple Light">
      <a:dk1>
        <a:srgbClr val="F57474"/>
      </a:dk1>
      <a:lt1>
        <a:srgbClr val="F9D923"/>
      </a:lt1>
      <a:dk2>
        <a:srgbClr val="36AE7C"/>
      </a:dk2>
      <a:lt2>
        <a:srgbClr val="187498"/>
      </a:lt2>
      <a:accent1>
        <a:srgbClr val="062531"/>
      </a:accent1>
      <a:accent2>
        <a:srgbClr val="FFFFFF"/>
      </a:accent2>
      <a:accent3>
        <a:srgbClr val="FFFFFF"/>
      </a:accent3>
      <a:accent4>
        <a:srgbClr val="FFFFFF"/>
      </a:accent4>
      <a:accent5>
        <a:srgbClr val="FFFFFF"/>
      </a:accent5>
      <a:accent6>
        <a:srgbClr val="FFFFFF"/>
      </a:accent6>
      <a:hlink>
        <a:srgbClr val="0625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81e90ab8-9e7d-4b67-ba12-d147179b022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ài liệu" ma:contentTypeID="0x010100597AE72EEA79B74DA5C86E3CA8C98E55" ma:contentTypeVersion="16" ma:contentTypeDescription="Tạo tài liệu mới." ma:contentTypeScope="" ma:versionID="8b6860930824b71a1ccd8d93f20ca70b">
  <xsd:schema xmlns:xsd="http://www.w3.org/2001/XMLSchema" xmlns:xs="http://www.w3.org/2001/XMLSchema" xmlns:p="http://schemas.microsoft.com/office/2006/metadata/properties" xmlns:ns3="86b2c21e-bc8a-47d8-90cc-43181eba94ed" xmlns:ns4="81e90ab8-9e7d-4b67-ba12-d147179b0223" targetNamespace="http://schemas.microsoft.com/office/2006/metadata/properties" ma:root="true" ma:fieldsID="e0d0ca708f296b67075ef9187b96b7ec" ns3:_="" ns4:_="">
    <xsd:import namespace="86b2c21e-bc8a-47d8-90cc-43181eba94ed"/>
    <xsd:import namespace="81e90ab8-9e7d-4b67-ba12-d147179b022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_activity" minOccurs="0"/>
                <xsd:element ref="ns4:MediaServiceObjectDetectorVersions" minOccurs="0"/>
                <xsd:element ref="ns4:MediaServiceOCR" minOccurs="0"/>
                <xsd:element ref="ns4:MediaServiceLocation" minOccurs="0"/>
                <xsd:element ref="ns4:MediaServiceDateTaken" minOccurs="0"/>
                <xsd:element ref="ns4:MediaLengthInSeconds" minOccurs="0"/>
                <xsd:element ref="ns4:MediaServiceSearchPropertie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b2c21e-bc8a-47d8-90cc-43181eba94ed" elementFormDefault="qualified">
    <xsd:import namespace="http://schemas.microsoft.com/office/2006/documentManagement/types"/>
    <xsd:import namespace="http://schemas.microsoft.com/office/infopath/2007/PartnerControls"/>
    <xsd:element name="SharedWithUsers" ma:index="8"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hia sẻ Có Chi tiết" ma:internalName="SharedWithDetails" ma:readOnly="true">
      <xsd:simpleType>
        <xsd:restriction base="dms:Note">
          <xsd:maxLength value="255"/>
        </xsd:restriction>
      </xsd:simpleType>
    </xsd:element>
    <xsd:element name="SharingHintHash" ma:index="10" nillable="true" ma:displayName="Hàm băm Gợi ý Chia sẻ"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e90ab8-9e7d-4b67-ba12-d147179b022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SystemTags" ma:index="23"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D4AC62-8476-45C4-B6AF-A32E1F1DB4FA}">
  <ds:schemaRefs>
    <ds:schemaRef ds:uri="http://schemas.microsoft.com/sharepoint/v3/contenttype/forms"/>
  </ds:schemaRefs>
</ds:datastoreItem>
</file>

<file path=customXml/itemProps2.xml><?xml version="1.0" encoding="utf-8"?>
<ds:datastoreItem xmlns:ds="http://schemas.openxmlformats.org/officeDocument/2006/customXml" ds:itemID="{C6AA4794-680A-44F8-B347-99199B4C163A}">
  <ds:schemaRefs>
    <ds:schemaRef ds:uri="http://schemas.microsoft.com/office/infopath/2007/PartnerControls"/>
    <ds:schemaRef ds:uri="http://purl.org/dc/elements/1.1/"/>
    <ds:schemaRef ds:uri="http://purl.org/dc/dcmitype/"/>
    <ds:schemaRef ds:uri="http://schemas.microsoft.com/office/2006/documentManagement/types"/>
    <ds:schemaRef ds:uri="http://schemas.openxmlformats.org/package/2006/metadata/core-properties"/>
    <ds:schemaRef ds:uri="81e90ab8-9e7d-4b67-ba12-d147179b0223"/>
    <ds:schemaRef ds:uri="http://www.w3.org/XML/1998/namespace"/>
    <ds:schemaRef ds:uri="http://schemas.microsoft.com/office/2006/metadata/properties"/>
    <ds:schemaRef ds:uri="86b2c21e-bc8a-47d8-90cc-43181eba94ed"/>
    <ds:schemaRef ds:uri="http://purl.org/dc/terms/"/>
  </ds:schemaRefs>
</ds:datastoreItem>
</file>

<file path=customXml/itemProps3.xml><?xml version="1.0" encoding="utf-8"?>
<ds:datastoreItem xmlns:ds="http://schemas.openxmlformats.org/officeDocument/2006/customXml" ds:itemID="{37CCFAEE-C71A-460A-9AE1-BD75446BD90C}">
  <ds:schemaRefs>
    <ds:schemaRef ds:uri="81e90ab8-9e7d-4b67-ba12-d147179b0223"/>
    <ds:schemaRef ds:uri="86b2c21e-bc8a-47d8-90cc-43181eba94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646</TotalTime>
  <Words>2779</Words>
  <Application>Microsoft Office PowerPoint</Application>
  <PresentationFormat>On-screen Show (16:9)</PresentationFormat>
  <Paragraphs>342</Paragraphs>
  <Slides>61</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Jost</vt:lpstr>
      <vt:lpstr>Montserrat</vt:lpstr>
      <vt:lpstr>Plus Jakarta Sans</vt:lpstr>
      <vt:lpstr>Wingdings</vt:lpstr>
      <vt:lpstr>Arial</vt:lpstr>
      <vt:lpstr>Jost SemiBold</vt:lpstr>
      <vt:lpstr>Introduction to Cloud Computing Workshop by Slidesgo</vt:lpstr>
      <vt:lpstr>Giám sát hạ tầng Cloud sử dụng Prometheus &amp; Loki kết hợp Grafana &amp; Icinga cho ứng dụng microservices trên K3s</vt:lpstr>
      <vt:lpstr>Thành viên</vt:lpstr>
      <vt:lpstr>Table of contents</vt:lpstr>
      <vt:lpstr>Cơ sở lý thuyết</vt:lpstr>
      <vt:lpstr>Giới thiệu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Thiết kế hệ thống</vt:lpstr>
      <vt:lpstr>PowerPoint Presentation</vt:lpstr>
      <vt:lpstr>PowerPoint Presentation</vt:lpstr>
      <vt:lpstr>PowerPoint Presentation</vt:lpstr>
      <vt:lpstr>PowerPoint Presentation</vt:lpstr>
      <vt:lpstr>PowerPoint Presentation</vt:lpstr>
      <vt:lpstr>PowerPoint Presentation</vt:lpstr>
      <vt:lpstr>Hiện thực đề tài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-Hết-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CI/CD pipeline with Docker, Kubernetes for web application deployment</dc:title>
  <dc:creator>Minh Thien Luu</dc:creator>
  <cp:lastModifiedBy>Lưu Minh Thiện</cp:lastModifiedBy>
  <cp:revision>59</cp:revision>
  <dcterms:modified xsi:type="dcterms:W3CDTF">2025-03-09T13:37:26Z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0x010100597AE72EEA79B74DA5C86E3CA8C98E55</vt:lpwstr>
  </property>
</Properties>
</file>